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4" r:id="rId2"/>
    <p:sldId id="257" r:id="rId3"/>
    <p:sldId id="258" r:id="rId4"/>
    <p:sldId id="309" r:id="rId5"/>
    <p:sldId id="260" r:id="rId6"/>
    <p:sldId id="261" r:id="rId7"/>
    <p:sldId id="297" r:id="rId8"/>
    <p:sldId id="308" r:id="rId9"/>
    <p:sldId id="310" r:id="rId10"/>
    <p:sldId id="311" r:id="rId11"/>
    <p:sldId id="312" r:id="rId12"/>
    <p:sldId id="318" r:id="rId13"/>
    <p:sldId id="313" r:id="rId14"/>
    <p:sldId id="314" r:id="rId15"/>
    <p:sldId id="315" r:id="rId16"/>
    <p:sldId id="316" r:id="rId17"/>
    <p:sldId id="317" r:id="rId18"/>
    <p:sldId id="290" r:id="rId19"/>
    <p:sldId id="319" r:id="rId20"/>
    <p:sldId id="303" r:id="rId21"/>
    <p:sldId id="291" r:id="rId22"/>
    <p:sldId id="298" r:id="rId23"/>
    <p:sldId id="299" r:id="rId24"/>
    <p:sldId id="306" r:id="rId2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18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SE\Desktop\Dr.%20Ye%20(15.3.2016)\14.3.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SE\Desktop\Dr%20Ye%20forum\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SE\Desktop\Dr.%20Ye%20(15.3.2016)\14.3.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SE\Desktop\14.3.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SE\Desktop\14.3.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SE\Desktop\14.3.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SE\Desktop\Dr.%20Ye%20(15.3.2016)\14.3.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SE\Desktop\Dr.%20Ye%20(15.3.2016)\14.3.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Seed%20demand%20PPT\Seed%20demand%20DKK%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8.31649168853896E-2"/>
          <c:y val="0"/>
          <c:w val="0.78375481189851415"/>
          <c:h val="0.99780724777823826"/>
        </c:manualLayout>
      </c:layout>
      <c:pie3DChart>
        <c:varyColors val="1"/>
        <c:ser>
          <c:idx val="0"/>
          <c:order val="0"/>
          <c:explosion val="25"/>
          <c:dLbls>
            <c:dLbl>
              <c:idx val="0"/>
              <c:layout/>
              <c:tx>
                <c:rich>
                  <a:bodyPr/>
                  <a:lstStyle/>
                  <a:p>
                    <a:r>
                      <a:rPr lang="en-US" sz="1200" b="1" dirty="0" smtClean="0"/>
                      <a:t>Hybrid rice</a:t>
                    </a:r>
                  </a:p>
                  <a:p>
                    <a:r>
                      <a:rPr lang="en-US" sz="1200" b="1" dirty="0" smtClean="0"/>
                      <a:t>2.07</a:t>
                    </a:r>
                    <a:r>
                      <a:rPr lang="en-US" sz="1200" b="1" dirty="0"/>
                      <a:t>%</a:t>
                    </a:r>
                  </a:p>
                </c:rich>
              </c:tx>
              <c:showVal val="1"/>
            </c:dLbl>
            <c:dLbl>
              <c:idx val="1"/>
              <c:layout>
                <c:manualLayout>
                  <c:x val="-0.15096784776902902"/>
                  <c:y val="-0.33240433761569305"/>
                </c:manualLayout>
              </c:layout>
              <c:tx>
                <c:rich>
                  <a:bodyPr/>
                  <a:lstStyle/>
                  <a:p>
                    <a:pPr>
                      <a:defRPr sz="1600" b="1">
                        <a:solidFill>
                          <a:srgbClr val="0033CC"/>
                        </a:solidFill>
                      </a:defRPr>
                    </a:pPr>
                    <a:r>
                      <a:rPr lang="en-US" sz="1600" b="1" dirty="0" smtClean="0">
                        <a:solidFill>
                          <a:srgbClr val="0033CC"/>
                        </a:solidFill>
                      </a:rPr>
                      <a:t>High Yield</a:t>
                    </a:r>
                  </a:p>
                  <a:p>
                    <a:pPr>
                      <a:defRPr sz="1600" b="1">
                        <a:solidFill>
                          <a:srgbClr val="0033CC"/>
                        </a:solidFill>
                      </a:defRPr>
                    </a:pPr>
                    <a:r>
                      <a:rPr lang="en-US" sz="1600" b="1" dirty="0" smtClean="0">
                        <a:solidFill>
                          <a:srgbClr val="0033CC"/>
                        </a:solidFill>
                      </a:rPr>
                      <a:t>55.36</a:t>
                    </a:r>
                    <a:r>
                      <a:rPr lang="en-US" sz="1600" b="1" dirty="0">
                        <a:solidFill>
                          <a:srgbClr val="0033CC"/>
                        </a:solidFill>
                      </a:rPr>
                      <a:t>%</a:t>
                    </a:r>
                  </a:p>
                </c:rich>
              </c:tx>
              <c:spPr/>
              <c:showVal val="1"/>
            </c:dLbl>
            <c:dLbl>
              <c:idx val="2"/>
              <c:layout>
                <c:manualLayout>
                  <c:x val="2.3328740157480307E-2"/>
                  <c:y val="5.5239501312335994E-2"/>
                </c:manualLayout>
              </c:layout>
              <c:tx>
                <c:rich>
                  <a:bodyPr/>
                  <a:lstStyle/>
                  <a:p>
                    <a:r>
                      <a:rPr lang="en-US" sz="1200" b="1" dirty="0" smtClean="0"/>
                      <a:t>High Quality</a:t>
                    </a:r>
                  </a:p>
                  <a:p>
                    <a:r>
                      <a:rPr lang="en-US" sz="1200" b="1" dirty="0" smtClean="0"/>
                      <a:t>21.24</a:t>
                    </a:r>
                    <a:r>
                      <a:rPr lang="en-US" sz="1200" b="1" dirty="0"/>
                      <a:t>%</a:t>
                    </a:r>
                  </a:p>
                </c:rich>
              </c:tx>
              <c:showVal val="1"/>
            </c:dLbl>
            <c:dLbl>
              <c:idx val="3"/>
              <c:layout>
                <c:manualLayout>
                  <c:x val="2.3833552055993055E-2"/>
                  <c:y val="-1.6444298629338043E-2"/>
                </c:manualLayout>
              </c:layout>
              <c:tx>
                <c:rich>
                  <a:bodyPr/>
                  <a:lstStyle/>
                  <a:p>
                    <a:r>
                      <a:rPr lang="en-US" sz="1200" b="1" dirty="0" smtClean="0"/>
                      <a:t>Local </a:t>
                    </a:r>
                  </a:p>
                  <a:p>
                    <a:r>
                      <a:rPr lang="en-US" sz="1200" b="1" dirty="0" smtClean="0"/>
                      <a:t>21.33</a:t>
                    </a:r>
                    <a:r>
                      <a:rPr lang="en-US" sz="1200" b="1" dirty="0"/>
                      <a:t>%</a:t>
                    </a:r>
                  </a:p>
                </c:rich>
              </c:tx>
              <c:showVal val="1"/>
            </c:dLbl>
            <c:txPr>
              <a:bodyPr/>
              <a:lstStyle/>
              <a:p>
                <a:pPr>
                  <a:defRPr sz="1200" b="1"/>
                </a:pPr>
                <a:endParaRPr lang="en-US"/>
              </a:p>
            </c:txPr>
            <c:showVal val="1"/>
            <c:showLeaderLines val="1"/>
          </c:dLbls>
          <c:cat>
            <c:strRef>
              <c:f>Sheet5!$B$15:$B$18</c:f>
              <c:strCache>
                <c:ptCount val="4"/>
                <c:pt idx="0">
                  <c:v>Hybrid</c:v>
                </c:pt>
                <c:pt idx="1">
                  <c:v>High Yield</c:v>
                </c:pt>
                <c:pt idx="2">
                  <c:v>High Quality</c:v>
                </c:pt>
                <c:pt idx="3">
                  <c:v>Local</c:v>
                </c:pt>
              </c:strCache>
            </c:strRef>
          </c:cat>
          <c:val>
            <c:numRef>
              <c:f>Sheet5!$D$15:$D$18</c:f>
              <c:numCache>
                <c:formatCode>0.00</c:formatCode>
                <c:ptCount val="4"/>
                <c:pt idx="0">
                  <c:v>2.0650876236621118</c:v>
                </c:pt>
                <c:pt idx="1">
                  <c:v>55.360249123086419</c:v>
                </c:pt>
                <c:pt idx="2">
                  <c:v>21.239776284885803</c:v>
                </c:pt>
                <c:pt idx="3">
                  <c:v>21.334886968365531</c:v>
                </c:pt>
              </c:numCache>
            </c:numRef>
          </c:val>
        </c:ser>
      </c:pie3DChart>
    </c:plotArea>
    <c:legend>
      <c:legendPos val="r"/>
      <c:layout>
        <c:manualLayout>
          <c:xMode val="edge"/>
          <c:yMode val="edge"/>
          <c:x val="8.3417979002624668E-2"/>
          <c:y val="0.82651563291430674"/>
          <c:w val="0.74991535433070988"/>
          <c:h val="7.1145185799143446E-2"/>
        </c:manualLayout>
      </c:layout>
      <c:txPr>
        <a:bodyPr/>
        <a:lstStyle/>
        <a:p>
          <a:pPr>
            <a:defRPr sz="1200" b="1"/>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Myanmar Export</a:t>
            </a:r>
            <a:endParaRPr lang="en-US" dirty="0"/>
          </a:p>
        </c:rich>
      </c:tx>
      <c:layout/>
    </c:title>
    <c:plotArea>
      <c:layout/>
      <c:lineChart>
        <c:grouping val="stacked"/>
        <c:ser>
          <c:idx val="1"/>
          <c:order val="0"/>
          <c:tx>
            <c:strRef>
              <c:f>Sheet1!$E$17</c:f>
              <c:strCache>
                <c:ptCount val="1"/>
                <c:pt idx="0">
                  <c:v>Mil Tons </c:v>
                </c:pt>
              </c:strCache>
            </c:strRef>
          </c:tx>
          <c:spPr>
            <a:ln>
              <a:solidFill>
                <a:schemeClr val="bg1"/>
              </a:solidFill>
            </a:ln>
          </c:spPr>
          <c:marker>
            <c:spPr>
              <a:solidFill>
                <a:schemeClr val="bg1"/>
              </a:solidFill>
            </c:spPr>
          </c:marker>
          <c:dLbls>
            <c:dLbl>
              <c:idx val="0"/>
              <c:layout>
                <c:manualLayout>
                  <c:x val="-5.6666666666666664E-2"/>
                  <c:y val="8.974358974358973E-2"/>
                </c:manualLayout>
              </c:layout>
              <c:showVal val="1"/>
            </c:dLbl>
            <c:dLbl>
              <c:idx val="1"/>
              <c:layout>
                <c:manualLayout>
                  <c:x val="-4.6666666666666683E-2"/>
                  <c:y val="8.974358974358973E-2"/>
                </c:manualLayout>
              </c:layout>
              <c:showVal val="1"/>
            </c:dLbl>
            <c:dLbl>
              <c:idx val="2"/>
              <c:layout>
                <c:manualLayout>
                  <c:x val="-1.6666666666666614E-2"/>
                  <c:y val="5.7692307692307779E-2"/>
                </c:manualLayout>
              </c:layout>
              <c:showVal val="1"/>
            </c:dLbl>
            <c:dLbl>
              <c:idx val="3"/>
              <c:layout>
                <c:manualLayout>
                  <c:x val="-6.6666666666666697E-3"/>
                  <c:y val="-5.128205128205128E-2"/>
                </c:manualLayout>
              </c:layout>
              <c:showVal val="1"/>
            </c:dLbl>
            <c:txPr>
              <a:bodyPr/>
              <a:lstStyle/>
              <a:p>
                <a:pPr>
                  <a:defRPr sz="1100">
                    <a:solidFill>
                      <a:schemeClr val="bg1"/>
                    </a:solidFill>
                  </a:defRPr>
                </a:pPr>
                <a:endParaRPr lang="en-US"/>
              </a:p>
            </c:txPr>
            <c:showVal val="1"/>
          </c:dLbls>
          <c:cat>
            <c:strRef>
              <c:f>Sheet1!$C$18:$C$22</c:f>
              <c:strCache>
                <c:ptCount val="5"/>
                <c:pt idx="0">
                  <c:v>2011-2012 </c:v>
                </c:pt>
                <c:pt idx="1">
                  <c:v>2012-2013 </c:v>
                </c:pt>
                <c:pt idx="2">
                  <c:v>2013-2014 </c:v>
                </c:pt>
                <c:pt idx="3">
                  <c:v>2014-2015 </c:v>
                </c:pt>
                <c:pt idx="4">
                  <c:v>2015-2016 (FEB) </c:v>
                </c:pt>
              </c:strCache>
            </c:strRef>
          </c:cat>
          <c:val>
            <c:numRef>
              <c:f>Sheet1!$E$18:$E$22</c:f>
              <c:numCache>
                <c:formatCode>General</c:formatCode>
                <c:ptCount val="5"/>
                <c:pt idx="0">
                  <c:v>0.84400000000000031</c:v>
                </c:pt>
                <c:pt idx="1">
                  <c:v>1.4239999999999986</c:v>
                </c:pt>
                <c:pt idx="2">
                  <c:v>1.2629999999999992</c:v>
                </c:pt>
                <c:pt idx="3">
                  <c:v>1.841</c:v>
                </c:pt>
                <c:pt idx="4">
                  <c:v>1.0669999999999993</c:v>
                </c:pt>
              </c:numCache>
            </c:numRef>
          </c:val>
        </c:ser>
        <c:marker val="1"/>
        <c:axId val="56353536"/>
        <c:axId val="56355072"/>
      </c:lineChart>
      <c:catAx>
        <c:axId val="56353536"/>
        <c:scaling>
          <c:orientation val="minMax"/>
        </c:scaling>
        <c:axPos val="b"/>
        <c:majorTickMark val="none"/>
        <c:tickLblPos val="nextTo"/>
        <c:txPr>
          <a:bodyPr rot="-60000"/>
          <a:lstStyle/>
          <a:p>
            <a:pPr>
              <a:defRPr sz="700" b="1"/>
            </a:pPr>
            <a:endParaRPr lang="en-US"/>
          </a:p>
        </c:txPr>
        <c:crossAx val="56355072"/>
        <c:crosses val="autoZero"/>
        <c:auto val="1"/>
        <c:lblAlgn val="ctr"/>
        <c:lblOffset val="100"/>
      </c:catAx>
      <c:valAx>
        <c:axId val="56355072"/>
        <c:scaling>
          <c:orientation val="minMax"/>
          <c:max val="2"/>
          <c:min val="0"/>
        </c:scaling>
        <c:axPos val="l"/>
        <c:majorGridlines/>
        <c:numFmt formatCode="General" sourceLinked="1"/>
        <c:majorTickMark val="none"/>
        <c:tickLblPos val="nextTo"/>
        <c:spPr>
          <a:ln w="9525">
            <a:noFill/>
          </a:ln>
        </c:spPr>
        <c:crossAx val="56353536"/>
        <c:crosses val="autoZero"/>
        <c:crossBetween val="between"/>
        <c:majorUnit val="0.5"/>
      </c:valAx>
    </c:plotArea>
    <c:legend>
      <c:legendPos val="b"/>
      <c:layout/>
      <c:txPr>
        <a:bodyPr/>
        <a:lstStyle/>
        <a:p>
          <a:pPr>
            <a:defRPr b="1"/>
          </a:pPr>
          <a:endParaRPr lang="en-US"/>
        </a:p>
      </c:txPr>
    </c:legend>
    <c:plotVisOnly val="1"/>
    <c:dispBlanksAs val="zero"/>
  </c:chart>
  <c:spPr>
    <a:solidFill>
      <a:schemeClr val="accent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3.2486671587926598E-2"/>
          <c:y val="0"/>
          <c:w val="0.96751332841207349"/>
          <c:h val="1"/>
        </c:manualLayout>
      </c:layout>
      <c:pie3DChart>
        <c:varyColors val="1"/>
        <c:ser>
          <c:idx val="0"/>
          <c:order val="0"/>
          <c:explosion val="25"/>
          <c:dPt>
            <c:idx val="0"/>
            <c:explosion val="42"/>
          </c:dPt>
          <c:dPt>
            <c:idx val="2"/>
            <c:explosion val="44"/>
          </c:dPt>
          <c:dLbls>
            <c:dLbl>
              <c:idx val="0"/>
              <c:layout>
                <c:manualLayout>
                  <c:x val="-6.7825896762904638E-4"/>
                  <c:y val="-1.2320647419072617E-2"/>
                </c:manualLayout>
              </c:layout>
              <c:tx>
                <c:rich>
                  <a:bodyPr/>
                  <a:lstStyle/>
                  <a:p>
                    <a:r>
                      <a:rPr lang="en-US" sz="1200" dirty="0" smtClean="0"/>
                      <a:t>Hybrid rice</a:t>
                    </a:r>
                  </a:p>
                  <a:p>
                    <a:r>
                      <a:rPr lang="en-US" sz="1200" dirty="0" smtClean="0"/>
                      <a:t>4.60</a:t>
                    </a:r>
                    <a:r>
                      <a:rPr lang="en-US" sz="1200" dirty="0"/>
                      <a:t>%</a:t>
                    </a:r>
                  </a:p>
                </c:rich>
              </c:tx>
              <c:showVal val="1"/>
            </c:dLbl>
            <c:dLbl>
              <c:idx val="1"/>
              <c:layout>
                <c:manualLayout>
                  <c:x val="-0.23785371555118109"/>
                  <c:y val="-0.44258833030486605"/>
                </c:manualLayout>
              </c:layout>
              <c:tx>
                <c:rich>
                  <a:bodyPr/>
                  <a:lstStyle/>
                  <a:p>
                    <a:pPr>
                      <a:defRPr sz="1600" b="1">
                        <a:solidFill>
                          <a:srgbClr val="0033CC"/>
                        </a:solidFill>
                      </a:defRPr>
                    </a:pPr>
                    <a:r>
                      <a:rPr lang="en-US" sz="1600" dirty="0" smtClean="0">
                        <a:solidFill>
                          <a:srgbClr val="0033CC"/>
                        </a:solidFill>
                      </a:rPr>
                      <a:t>High Yield</a:t>
                    </a:r>
                  </a:p>
                  <a:p>
                    <a:pPr>
                      <a:defRPr sz="1600" b="1">
                        <a:solidFill>
                          <a:srgbClr val="0033CC"/>
                        </a:solidFill>
                      </a:defRPr>
                    </a:pPr>
                    <a:r>
                      <a:rPr lang="en-US" sz="1600" dirty="0" smtClean="0">
                        <a:solidFill>
                          <a:srgbClr val="0033CC"/>
                        </a:solidFill>
                      </a:rPr>
                      <a:t>93.05</a:t>
                    </a:r>
                    <a:r>
                      <a:rPr lang="en-US" sz="1600" dirty="0">
                        <a:solidFill>
                          <a:srgbClr val="0033CC"/>
                        </a:solidFill>
                      </a:rPr>
                      <a:t>%</a:t>
                    </a:r>
                  </a:p>
                </c:rich>
              </c:tx>
              <c:spPr/>
              <c:showVal val="1"/>
            </c:dLbl>
            <c:dLbl>
              <c:idx val="2"/>
              <c:layout>
                <c:manualLayout>
                  <c:x val="-6.9066929133858548E-2"/>
                  <c:y val="4.0213619130942145E-2"/>
                </c:manualLayout>
              </c:layout>
              <c:tx>
                <c:rich>
                  <a:bodyPr/>
                  <a:lstStyle/>
                  <a:p>
                    <a:r>
                      <a:rPr lang="en-US" sz="1200" dirty="0" smtClean="0"/>
                      <a:t>High Quality</a:t>
                    </a:r>
                  </a:p>
                  <a:p>
                    <a:r>
                      <a:rPr lang="en-US" sz="1200" dirty="0" smtClean="0"/>
                      <a:t>1.32</a:t>
                    </a:r>
                    <a:r>
                      <a:rPr lang="en-US" sz="1200" dirty="0"/>
                      <a:t>%</a:t>
                    </a:r>
                  </a:p>
                </c:rich>
              </c:tx>
              <c:showVal val="1"/>
            </c:dLbl>
            <c:dLbl>
              <c:idx val="3"/>
              <c:layout>
                <c:manualLayout>
                  <c:x val="-6.8848425196850393E-3"/>
                  <c:y val="-5.0249708369786872E-2"/>
                </c:manualLayout>
              </c:layout>
              <c:tx>
                <c:rich>
                  <a:bodyPr/>
                  <a:lstStyle/>
                  <a:p>
                    <a:r>
                      <a:rPr lang="en-US" sz="1200" dirty="0" smtClean="0"/>
                      <a:t>Local</a:t>
                    </a:r>
                  </a:p>
                  <a:p>
                    <a:r>
                      <a:rPr lang="en-US" sz="1200" dirty="0" smtClean="0"/>
                      <a:t>1.03</a:t>
                    </a:r>
                    <a:r>
                      <a:rPr lang="en-US" sz="1200" dirty="0"/>
                      <a:t>%</a:t>
                    </a:r>
                  </a:p>
                </c:rich>
              </c:tx>
              <c:showVal val="1"/>
            </c:dLbl>
            <c:txPr>
              <a:bodyPr/>
              <a:lstStyle/>
              <a:p>
                <a:pPr>
                  <a:defRPr sz="1200" b="1"/>
                </a:pPr>
                <a:endParaRPr lang="en-US"/>
              </a:p>
            </c:txPr>
            <c:showVal val="1"/>
            <c:showLeaderLines val="1"/>
          </c:dLbls>
          <c:cat>
            <c:strRef>
              <c:f>Sheet5!$B$15:$B$18</c:f>
              <c:strCache>
                <c:ptCount val="4"/>
                <c:pt idx="0">
                  <c:v>Hybrid</c:v>
                </c:pt>
                <c:pt idx="1">
                  <c:v>High Yield</c:v>
                </c:pt>
                <c:pt idx="2">
                  <c:v>High Quality</c:v>
                </c:pt>
                <c:pt idx="3">
                  <c:v>Local</c:v>
                </c:pt>
              </c:strCache>
            </c:strRef>
          </c:cat>
          <c:val>
            <c:numRef>
              <c:f>Sheet5!$F$15:$F$18</c:f>
              <c:numCache>
                <c:formatCode>0.00</c:formatCode>
                <c:ptCount val="4"/>
                <c:pt idx="0">
                  <c:v>4.5954842818960406</c:v>
                </c:pt>
                <c:pt idx="1">
                  <c:v>93.047365632682698</c:v>
                </c:pt>
                <c:pt idx="2">
                  <c:v>1.323086752663337</c:v>
                </c:pt>
                <c:pt idx="3">
                  <c:v>1.0340633327579056</c:v>
                </c:pt>
              </c:numCache>
            </c:numRef>
          </c:val>
        </c:ser>
      </c:pie3DChart>
    </c:plotArea>
    <c:legend>
      <c:legendPos val="r"/>
      <c:layout>
        <c:manualLayout>
          <c:xMode val="edge"/>
          <c:yMode val="edge"/>
          <c:x val="0.13064010655384495"/>
          <c:y val="0.77173934988895621"/>
          <c:w val="0.72213757655293087"/>
          <c:h val="9.8757655293088803E-2"/>
        </c:manualLayout>
      </c:layout>
      <c:txPr>
        <a:bodyPr/>
        <a:lstStyle/>
        <a:p>
          <a:pPr>
            <a:defRPr sz="1200" b="1"/>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898840769903839"/>
          <c:y val="9.1294328778842304E-2"/>
          <c:w val="0.66202318460192477"/>
          <c:h val="0.59429158230461876"/>
        </c:manualLayout>
      </c:layout>
      <c:lineChart>
        <c:grouping val="stacked"/>
        <c:ser>
          <c:idx val="0"/>
          <c:order val="0"/>
          <c:tx>
            <c:strRef>
              <c:f>Rice!$P$2</c:f>
              <c:strCache>
                <c:ptCount val="1"/>
                <c:pt idx="0">
                  <c:v>Harvest Area(Ha)</c:v>
                </c:pt>
              </c:strCache>
            </c:strRef>
          </c:tx>
          <c:spPr>
            <a:ln>
              <a:solidFill>
                <a:srgbClr val="000099"/>
              </a:solidFill>
            </a:ln>
          </c:spPr>
          <c:marker>
            <c:spPr>
              <a:solidFill>
                <a:srgbClr val="000099"/>
              </a:solidFill>
            </c:spPr>
          </c:marker>
          <c:dLbls>
            <c:dLbl>
              <c:idx val="0"/>
              <c:delete val="1"/>
            </c:dLbl>
            <c:dLbl>
              <c:idx val="1"/>
              <c:delete val="1"/>
            </c:dLbl>
            <c:dLbl>
              <c:idx val="2"/>
              <c:delete val="1"/>
            </c:dLbl>
            <c:dLbl>
              <c:idx val="3"/>
              <c:delete val="1"/>
            </c:dLbl>
            <c:dLbl>
              <c:idx val="4"/>
              <c:layout>
                <c:manualLayout>
                  <c:x val="5.8510638297872404E-2"/>
                  <c:y val="-3.6458348285083798E-2"/>
                </c:manualLayout>
              </c:layout>
              <c:tx>
                <c:rich>
                  <a:bodyPr/>
                  <a:lstStyle/>
                  <a:p>
                    <a:pPr>
                      <a:defRPr sz="1100" b="1">
                        <a:solidFill>
                          <a:schemeClr val="bg1"/>
                        </a:solidFill>
                      </a:defRPr>
                    </a:pPr>
                    <a:r>
                      <a:rPr lang="en-US" sz="1100" b="1" dirty="0" smtClean="0">
                        <a:solidFill>
                          <a:schemeClr val="bg1"/>
                        </a:solidFill>
                      </a:rPr>
                      <a:t>Harvested area (Ha)</a:t>
                    </a:r>
                    <a:endParaRPr lang="en-US" sz="1100" b="1" dirty="0">
                      <a:solidFill>
                        <a:schemeClr val="bg1"/>
                      </a:solidFill>
                    </a:endParaRPr>
                  </a:p>
                </c:rich>
              </c:tx>
              <c:spPr/>
              <c:showVal val="1"/>
            </c:dLbl>
            <c:dLbl>
              <c:idx val="5"/>
              <c:delete val="1"/>
            </c:dLbl>
            <c:dLbl>
              <c:idx val="6"/>
              <c:delete val="1"/>
            </c:dLbl>
            <c:dLbl>
              <c:idx val="7"/>
              <c:delete val="1"/>
            </c:dLbl>
            <c:dLbl>
              <c:idx val="8"/>
              <c:delete val="1"/>
            </c:dLbl>
            <c:dLbl>
              <c:idx val="9"/>
              <c:delete val="1"/>
            </c:dLbl>
            <c:dLbl>
              <c:idx val="10"/>
              <c:delete val="1"/>
            </c:dLbl>
            <c:txPr>
              <a:bodyPr/>
              <a:lstStyle/>
              <a:p>
                <a:pPr>
                  <a:defRPr sz="1100"/>
                </a:pPr>
                <a:endParaRPr lang="en-US"/>
              </a:p>
            </c:txPr>
            <c:showVal val="1"/>
          </c:dLbls>
          <c:cat>
            <c:strRef>
              <c:f>Rice!$O$3:$O$13</c:f>
              <c:strCache>
                <c:ptCount val="11"/>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strCache>
            </c:strRef>
          </c:cat>
          <c:val>
            <c:numRef>
              <c:f>Rice!$P$3:$P$13</c:f>
              <c:numCache>
                <c:formatCode>0</c:formatCode>
                <c:ptCount val="11"/>
                <c:pt idx="0">
                  <c:v>7384043.3023067601</c:v>
                </c:pt>
                <c:pt idx="1">
                  <c:v>8074353.7029542821</c:v>
                </c:pt>
                <c:pt idx="2">
                  <c:v>8011390.1254552808</c:v>
                </c:pt>
                <c:pt idx="3">
                  <c:v>8077609.4698502598</c:v>
                </c:pt>
                <c:pt idx="4">
                  <c:v>8058153.7838931596</c:v>
                </c:pt>
                <c:pt idx="5">
                  <c:v>8011477.1347632539</c:v>
                </c:pt>
                <c:pt idx="6">
                  <c:v>7566938.4864427354</c:v>
                </c:pt>
                <c:pt idx="7">
                  <c:v>7207694.860380399</c:v>
                </c:pt>
                <c:pt idx="8">
                  <c:v>7263705.3824362606</c:v>
                </c:pt>
                <c:pt idx="9">
                  <c:v>7152522.4605422914</c:v>
                </c:pt>
                <c:pt idx="10">
                  <c:v>7127281.6673411569</c:v>
                </c:pt>
              </c:numCache>
            </c:numRef>
          </c:val>
        </c:ser>
        <c:dLbls>
          <c:showVal val="1"/>
        </c:dLbls>
        <c:marker val="1"/>
        <c:axId val="54031872"/>
        <c:axId val="54030336"/>
      </c:lineChart>
      <c:lineChart>
        <c:grouping val="stacked"/>
        <c:ser>
          <c:idx val="1"/>
          <c:order val="1"/>
          <c:tx>
            <c:strRef>
              <c:f>Rice!$Q$2</c:f>
              <c:strCache>
                <c:ptCount val="1"/>
                <c:pt idx="0">
                  <c:v>Production(Mt)</c:v>
                </c:pt>
              </c:strCache>
            </c:strRef>
          </c:tx>
          <c:dLbls>
            <c:dLbl>
              <c:idx val="0"/>
              <c:layout>
                <c:manualLayout>
                  <c:x val="0.19326241134751773"/>
                  <c:y val="-1.562500640789307E-2"/>
                </c:manualLayout>
              </c:layout>
              <c:tx>
                <c:rich>
                  <a:bodyPr/>
                  <a:lstStyle/>
                  <a:p>
                    <a:pPr>
                      <a:defRPr sz="1100" b="1">
                        <a:solidFill>
                          <a:schemeClr val="bg1"/>
                        </a:solidFill>
                      </a:defRPr>
                    </a:pPr>
                    <a:r>
                      <a:rPr lang="en-US" sz="1100" b="1" dirty="0" smtClean="0">
                        <a:solidFill>
                          <a:schemeClr val="bg1"/>
                        </a:solidFill>
                      </a:rPr>
                      <a:t>Production (MT)</a:t>
                    </a:r>
                    <a:endParaRPr lang="en-US" sz="1100" b="1" dirty="0">
                      <a:solidFill>
                        <a:schemeClr val="bg1"/>
                      </a:solidFill>
                    </a:endParaRPr>
                  </a:p>
                </c:rich>
              </c:tx>
              <c:spPr/>
              <c:showVal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txPr>
              <a:bodyPr/>
              <a:lstStyle/>
              <a:p>
                <a:pPr>
                  <a:defRPr sz="1100"/>
                </a:pPr>
                <a:endParaRPr lang="en-US"/>
              </a:p>
            </c:txPr>
            <c:showVal val="1"/>
          </c:dLbls>
          <c:cat>
            <c:strRef>
              <c:f>Rice!$O$3:$O$13</c:f>
              <c:strCache>
                <c:ptCount val="11"/>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strCache>
            </c:strRef>
          </c:cat>
          <c:val>
            <c:numRef>
              <c:f>Rice!$Q$3:$Q$13</c:f>
              <c:numCache>
                <c:formatCode>0</c:formatCode>
                <c:ptCount val="11"/>
                <c:pt idx="0">
                  <c:v>27596491.6448</c:v>
                </c:pt>
                <c:pt idx="1">
                  <c:v>30826740.796799999</c:v>
                </c:pt>
                <c:pt idx="2">
                  <c:v>31352026.783999976</c:v>
                </c:pt>
                <c:pt idx="3">
                  <c:v>32470668.859200001</c:v>
                </c:pt>
                <c:pt idx="4">
                  <c:v>32579300.728</c:v>
                </c:pt>
                <c:pt idx="5">
                  <c:v>32477314.812800001</c:v>
                </c:pt>
                <c:pt idx="6">
                  <c:v>28919192.640000001</c:v>
                </c:pt>
                <c:pt idx="7">
                  <c:v>27617052.1952</c:v>
                </c:pt>
                <c:pt idx="8">
                  <c:v>28233627.780799996</c:v>
                </c:pt>
                <c:pt idx="9">
                  <c:v>28104916.611200001</c:v>
                </c:pt>
                <c:pt idx="10">
                  <c:v>28366279.281599976</c:v>
                </c:pt>
              </c:numCache>
            </c:numRef>
          </c:val>
        </c:ser>
        <c:dLbls>
          <c:showVal val="1"/>
        </c:dLbls>
        <c:marker val="1"/>
        <c:axId val="55915264"/>
        <c:axId val="54033408"/>
      </c:lineChart>
      <c:valAx>
        <c:axId val="54030336"/>
        <c:scaling>
          <c:orientation val="minMax"/>
          <c:max val="10000000"/>
          <c:min val="7000000"/>
        </c:scaling>
        <c:axPos val="r"/>
        <c:numFmt formatCode="0" sourceLinked="1"/>
        <c:majorTickMark val="none"/>
        <c:tickLblPos val="nextTo"/>
        <c:txPr>
          <a:bodyPr/>
          <a:lstStyle/>
          <a:p>
            <a:pPr>
              <a:defRPr sz="900"/>
            </a:pPr>
            <a:endParaRPr lang="en-US"/>
          </a:p>
        </c:txPr>
        <c:crossAx val="54031872"/>
        <c:crosses val="max"/>
        <c:crossBetween val="between"/>
        <c:majorUnit val="1000000"/>
      </c:valAx>
      <c:catAx>
        <c:axId val="54031872"/>
        <c:scaling>
          <c:orientation val="minMax"/>
        </c:scaling>
        <c:axPos val="b"/>
        <c:majorTickMark val="none"/>
        <c:tickLblPos val="nextTo"/>
        <c:txPr>
          <a:bodyPr/>
          <a:lstStyle/>
          <a:p>
            <a:pPr>
              <a:defRPr sz="900" b="1"/>
            </a:pPr>
            <a:endParaRPr lang="en-US"/>
          </a:p>
        </c:txPr>
        <c:crossAx val="54030336"/>
        <c:crosses val="autoZero"/>
        <c:auto val="1"/>
        <c:lblAlgn val="ctr"/>
        <c:lblOffset val="100"/>
      </c:catAx>
      <c:valAx>
        <c:axId val="54033408"/>
        <c:scaling>
          <c:orientation val="minMax"/>
          <c:min val="10000000"/>
        </c:scaling>
        <c:axPos val="l"/>
        <c:numFmt formatCode="0" sourceLinked="1"/>
        <c:tickLblPos val="nextTo"/>
        <c:txPr>
          <a:bodyPr/>
          <a:lstStyle/>
          <a:p>
            <a:pPr>
              <a:defRPr sz="900"/>
            </a:pPr>
            <a:endParaRPr lang="en-US"/>
          </a:p>
        </c:txPr>
        <c:crossAx val="55915264"/>
        <c:crosses val="autoZero"/>
        <c:crossBetween val="between"/>
      </c:valAx>
      <c:catAx>
        <c:axId val="55915264"/>
        <c:scaling>
          <c:orientation val="minMax"/>
        </c:scaling>
        <c:delete val="1"/>
        <c:axPos val="b"/>
        <c:tickLblPos val="nextTo"/>
        <c:crossAx val="54033408"/>
        <c:crosses val="autoZero"/>
        <c:auto val="1"/>
        <c:lblAlgn val="ctr"/>
        <c:lblOffset val="100"/>
      </c:catAx>
      <c:spPr>
        <a:solidFill>
          <a:schemeClr val="bg2">
            <a:lumMod val="75000"/>
          </a:schemeClr>
        </a:solidFill>
        <a:ln w="15875">
          <a:solidFill>
            <a:srgbClr val="4F81BD"/>
          </a:solid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898840769903845"/>
          <c:y val="0.10007190675786996"/>
          <c:w val="0.66202318460192477"/>
          <c:h val="0.43721220230374702"/>
        </c:manualLayout>
      </c:layout>
      <c:lineChart>
        <c:grouping val="stacked"/>
        <c:ser>
          <c:idx val="0"/>
          <c:order val="0"/>
          <c:tx>
            <c:strRef>
              <c:f>'Hy rice'!$N$3</c:f>
              <c:strCache>
                <c:ptCount val="1"/>
                <c:pt idx="0">
                  <c:v>Harvest Area(Ha)</c:v>
                </c:pt>
              </c:strCache>
            </c:strRef>
          </c:tx>
          <c:spPr>
            <a:ln>
              <a:solidFill>
                <a:srgbClr val="000099"/>
              </a:solidFill>
            </a:ln>
          </c:spPr>
          <c:marker>
            <c:spPr>
              <a:solidFill>
                <a:srgbClr val="000099"/>
              </a:solidFill>
            </c:spPr>
          </c:marker>
          <c:dLbls>
            <c:dLbl>
              <c:idx val="0"/>
              <c:delete val="1"/>
            </c:dLbl>
            <c:dLbl>
              <c:idx val="1"/>
              <c:delete val="1"/>
            </c:dLbl>
            <c:dLbl>
              <c:idx val="2"/>
              <c:layout>
                <c:manualLayout>
                  <c:x val="8.24587706146927E-2"/>
                  <c:y val="-2.3119387973367201E-2"/>
                </c:manualLayout>
              </c:layout>
              <c:tx>
                <c:rich>
                  <a:bodyPr/>
                  <a:lstStyle/>
                  <a:p>
                    <a:pPr>
                      <a:defRPr sz="1050" b="1">
                        <a:solidFill>
                          <a:schemeClr val="bg1"/>
                        </a:solidFill>
                      </a:defRPr>
                    </a:pPr>
                    <a:r>
                      <a:rPr lang="en-US" sz="1050" b="1" dirty="0" smtClean="0">
                        <a:solidFill>
                          <a:schemeClr val="bg1"/>
                        </a:solidFill>
                      </a:rPr>
                      <a:t>Harvested area (Ha)</a:t>
                    </a:r>
                    <a:endParaRPr lang="en-US" sz="1050" b="1" dirty="0">
                      <a:solidFill>
                        <a:schemeClr val="bg1"/>
                      </a:solidFill>
                    </a:endParaRPr>
                  </a:p>
                </c:rich>
              </c:tx>
              <c:spPr/>
              <c:showVal val="1"/>
            </c:dLbl>
            <c:dLbl>
              <c:idx val="3"/>
              <c:delete val="1"/>
            </c:dLbl>
            <c:dLbl>
              <c:idx val="4"/>
              <c:delete val="1"/>
            </c:dLbl>
            <c:txPr>
              <a:bodyPr/>
              <a:lstStyle/>
              <a:p>
                <a:pPr>
                  <a:defRPr sz="1050">
                    <a:solidFill>
                      <a:schemeClr val="bg1"/>
                    </a:solidFill>
                  </a:defRPr>
                </a:pPr>
                <a:endParaRPr lang="en-US"/>
              </a:p>
            </c:txPr>
            <c:showVal val="1"/>
          </c:dLbls>
          <c:cat>
            <c:strRef>
              <c:f>'Hy rice'!$M$4:$M$8</c:f>
              <c:strCache>
                <c:ptCount val="5"/>
                <c:pt idx="0">
                  <c:v>2011-2012</c:v>
                </c:pt>
                <c:pt idx="1">
                  <c:v>2012-2013</c:v>
                </c:pt>
                <c:pt idx="2">
                  <c:v>2013-2014</c:v>
                </c:pt>
                <c:pt idx="3">
                  <c:v>2014-2015</c:v>
                </c:pt>
                <c:pt idx="4">
                  <c:v>2015-2016</c:v>
                </c:pt>
              </c:strCache>
            </c:strRef>
          </c:cat>
          <c:val>
            <c:numRef>
              <c:f>'Hy rice'!$N$4:$N$8</c:f>
              <c:numCache>
                <c:formatCode>0</c:formatCode>
                <c:ptCount val="5"/>
                <c:pt idx="0">
                  <c:v>415</c:v>
                </c:pt>
                <c:pt idx="1">
                  <c:v>744</c:v>
                </c:pt>
                <c:pt idx="2">
                  <c:v>530.95912585997291</c:v>
                </c:pt>
                <c:pt idx="3">
                  <c:v>836.50343990287354</c:v>
                </c:pt>
                <c:pt idx="4">
                  <c:v>922.70335896398353</c:v>
                </c:pt>
              </c:numCache>
            </c:numRef>
          </c:val>
        </c:ser>
        <c:dLbls>
          <c:showVal val="1"/>
        </c:dLbls>
        <c:marker val="1"/>
        <c:axId val="55956224"/>
        <c:axId val="55946240"/>
      </c:lineChart>
      <c:lineChart>
        <c:grouping val="stacked"/>
        <c:ser>
          <c:idx val="1"/>
          <c:order val="1"/>
          <c:tx>
            <c:strRef>
              <c:f>'Hy rice'!$O$3</c:f>
              <c:strCache>
                <c:ptCount val="1"/>
                <c:pt idx="0">
                  <c:v>Production(Mt)</c:v>
                </c:pt>
              </c:strCache>
            </c:strRef>
          </c:tx>
          <c:dLbls>
            <c:dLbl>
              <c:idx val="0"/>
              <c:delete val="1"/>
            </c:dLbl>
            <c:dLbl>
              <c:idx val="1"/>
              <c:delete val="1"/>
            </c:dLbl>
            <c:dLbl>
              <c:idx val="2"/>
              <c:layout>
                <c:manualLayout>
                  <c:x val="0.12743628185907058"/>
                  <c:y val="-0.10981709287349414"/>
                </c:manualLayout>
              </c:layout>
              <c:tx>
                <c:rich>
                  <a:bodyPr/>
                  <a:lstStyle/>
                  <a:p>
                    <a:r>
                      <a:rPr lang="en-US" sz="1050" b="1" i="0" baseline="0" smtClean="0">
                        <a:solidFill>
                          <a:schemeClr val="bg1"/>
                        </a:solidFill>
                      </a:rPr>
                      <a:t>Production (MT)</a:t>
                    </a:r>
                    <a:endParaRPr lang="en-US" sz="1050" b="1" i="0" baseline="0">
                      <a:solidFill>
                        <a:schemeClr val="bg1"/>
                      </a:solidFill>
                    </a:endParaRPr>
                  </a:p>
                </c:rich>
              </c:tx>
              <c:showVal val="1"/>
            </c:dLbl>
            <c:dLbl>
              <c:idx val="3"/>
              <c:delete val="1"/>
            </c:dLbl>
            <c:dLbl>
              <c:idx val="4"/>
              <c:delete val="1"/>
            </c:dLbl>
            <c:txPr>
              <a:bodyPr/>
              <a:lstStyle/>
              <a:p>
                <a:pPr>
                  <a:defRPr sz="1050">
                    <a:solidFill>
                      <a:schemeClr val="bg1"/>
                    </a:solidFill>
                  </a:defRPr>
                </a:pPr>
                <a:endParaRPr lang="en-US"/>
              </a:p>
            </c:txPr>
            <c:showVal val="1"/>
          </c:dLbls>
          <c:cat>
            <c:strRef>
              <c:f>'Hy rice'!$M$4:$M$8</c:f>
              <c:strCache>
                <c:ptCount val="5"/>
                <c:pt idx="0">
                  <c:v>2011-2012</c:v>
                </c:pt>
                <c:pt idx="1">
                  <c:v>2012-2013</c:v>
                </c:pt>
                <c:pt idx="2">
                  <c:v>2013-2014</c:v>
                </c:pt>
                <c:pt idx="3">
                  <c:v>2014-2015</c:v>
                </c:pt>
                <c:pt idx="4">
                  <c:v>2015-2016</c:v>
                </c:pt>
              </c:strCache>
            </c:strRef>
          </c:cat>
          <c:val>
            <c:numRef>
              <c:f>'Hy rice'!$O$4:$O$8</c:f>
              <c:numCache>
                <c:formatCode>0</c:formatCode>
                <c:ptCount val="5"/>
                <c:pt idx="0">
                  <c:v>662.14699999999948</c:v>
                </c:pt>
                <c:pt idx="1">
                  <c:v>1311.7929999999999</c:v>
                </c:pt>
                <c:pt idx="2">
                  <c:v>977.64499999999998</c:v>
                </c:pt>
                <c:pt idx="3">
                  <c:v>1755.1419999999998</c:v>
                </c:pt>
                <c:pt idx="4">
                  <c:v>1978.116</c:v>
                </c:pt>
              </c:numCache>
            </c:numRef>
          </c:val>
        </c:ser>
        <c:dLbls>
          <c:showVal val="1"/>
        </c:dLbls>
        <c:marker val="1"/>
        <c:axId val="55975936"/>
        <c:axId val="55957760"/>
      </c:lineChart>
      <c:valAx>
        <c:axId val="55946240"/>
        <c:scaling>
          <c:orientation val="minMax"/>
          <c:max val="2000"/>
          <c:min val="400"/>
        </c:scaling>
        <c:axPos val="r"/>
        <c:numFmt formatCode="0" sourceLinked="1"/>
        <c:majorTickMark val="none"/>
        <c:tickLblPos val="nextTo"/>
        <c:txPr>
          <a:bodyPr/>
          <a:lstStyle/>
          <a:p>
            <a:pPr>
              <a:defRPr sz="1100"/>
            </a:pPr>
            <a:endParaRPr lang="en-US"/>
          </a:p>
        </c:txPr>
        <c:crossAx val="55956224"/>
        <c:crosses val="max"/>
        <c:crossBetween val="between"/>
        <c:majorUnit val="500"/>
      </c:valAx>
      <c:catAx>
        <c:axId val="55956224"/>
        <c:scaling>
          <c:orientation val="minMax"/>
        </c:scaling>
        <c:axPos val="b"/>
        <c:majorTickMark val="none"/>
        <c:tickLblPos val="nextTo"/>
        <c:txPr>
          <a:bodyPr rot="-2700000" vert="horz"/>
          <a:lstStyle/>
          <a:p>
            <a:pPr>
              <a:defRPr sz="1050" b="1"/>
            </a:pPr>
            <a:endParaRPr lang="en-US"/>
          </a:p>
        </c:txPr>
        <c:crossAx val="55946240"/>
        <c:crosses val="autoZero"/>
        <c:auto val="1"/>
        <c:lblAlgn val="ctr"/>
        <c:lblOffset val="100"/>
      </c:catAx>
      <c:valAx>
        <c:axId val="55957760"/>
        <c:scaling>
          <c:orientation val="minMax"/>
          <c:max val="2000"/>
          <c:min val="100"/>
        </c:scaling>
        <c:axPos val="l"/>
        <c:numFmt formatCode="0" sourceLinked="1"/>
        <c:tickLblPos val="nextTo"/>
        <c:txPr>
          <a:bodyPr/>
          <a:lstStyle/>
          <a:p>
            <a:pPr>
              <a:defRPr sz="1100"/>
            </a:pPr>
            <a:endParaRPr lang="en-US"/>
          </a:p>
        </c:txPr>
        <c:crossAx val="55975936"/>
        <c:crosses val="autoZero"/>
        <c:crossBetween val="between"/>
        <c:majorUnit val="500"/>
      </c:valAx>
      <c:catAx>
        <c:axId val="55975936"/>
        <c:scaling>
          <c:orientation val="minMax"/>
        </c:scaling>
        <c:delete val="1"/>
        <c:axPos val="b"/>
        <c:tickLblPos val="nextTo"/>
        <c:crossAx val="55957760"/>
        <c:crosses val="autoZero"/>
        <c:auto val="1"/>
        <c:lblAlgn val="ctr"/>
        <c:lblOffset val="100"/>
      </c:catAx>
      <c:spPr>
        <a:solidFill>
          <a:schemeClr val="bg2">
            <a:lumMod val="75000"/>
          </a:schemeClr>
        </a:solidFill>
        <a:ln w="15875">
          <a:solidFill>
            <a:srgbClr val="4F81BD"/>
          </a:solidFill>
        </a:ln>
      </c:spPr>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89884076990385"/>
          <c:y val="0.18125626342161774"/>
          <c:w val="0.66202318460192477"/>
          <c:h val="0.4090578024337867"/>
        </c:manualLayout>
      </c:layout>
      <c:lineChart>
        <c:grouping val="stacked"/>
        <c:ser>
          <c:idx val="0"/>
          <c:order val="0"/>
          <c:tx>
            <c:strRef>
              <c:f>'F1'!$P$3</c:f>
              <c:strCache>
                <c:ptCount val="1"/>
                <c:pt idx="0">
                  <c:v>Harvest Area(Ha)</c:v>
                </c:pt>
              </c:strCache>
            </c:strRef>
          </c:tx>
          <c:spPr>
            <a:ln>
              <a:solidFill>
                <a:srgbClr val="000099"/>
              </a:solidFill>
            </a:ln>
          </c:spPr>
          <c:marker>
            <c:spPr>
              <a:solidFill>
                <a:srgbClr val="000099"/>
              </a:solidFill>
            </c:spPr>
          </c:marker>
          <c:dLbls>
            <c:dLbl>
              <c:idx val="0"/>
              <c:delete val="1"/>
            </c:dLbl>
            <c:dLbl>
              <c:idx val="1"/>
              <c:delete val="1"/>
            </c:dLbl>
            <c:dLbl>
              <c:idx val="2"/>
              <c:layout>
                <c:manualLayout>
                  <c:x val="6.6619915848527375E-2"/>
                  <c:y val="3.172348445424366E-2"/>
                </c:manualLayout>
              </c:layout>
              <c:tx>
                <c:rich>
                  <a:bodyPr/>
                  <a:lstStyle/>
                  <a:p>
                    <a:pPr>
                      <a:defRPr sz="1050" b="1">
                        <a:solidFill>
                          <a:schemeClr val="bg1"/>
                        </a:solidFill>
                      </a:defRPr>
                    </a:pPr>
                    <a:r>
                      <a:rPr lang="en-US" sz="1050" b="1" smtClean="0">
                        <a:solidFill>
                          <a:schemeClr val="bg1"/>
                        </a:solidFill>
                      </a:rPr>
                      <a:t>Harvested area (Ha)</a:t>
                    </a:r>
                    <a:endParaRPr lang="en-US" sz="1050" b="1" dirty="0">
                      <a:solidFill>
                        <a:schemeClr val="bg1"/>
                      </a:solidFill>
                    </a:endParaRPr>
                  </a:p>
                </c:rich>
              </c:tx>
              <c:spPr/>
              <c:showVal val="1"/>
            </c:dLbl>
            <c:dLbl>
              <c:idx val="3"/>
              <c:delete val="1"/>
            </c:dLbl>
            <c:dLbl>
              <c:idx val="4"/>
              <c:delete val="1"/>
            </c:dLbl>
            <c:txPr>
              <a:bodyPr/>
              <a:lstStyle/>
              <a:p>
                <a:pPr>
                  <a:defRPr sz="1050"/>
                </a:pPr>
                <a:endParaRPr lang="en-US"/>
              </a:p>
            </c:txPr>
            <c:showVal val="1"/>
          </c:dLbls>
          <c:cat>
            <c:strRef>
              <c:f>'F1'!$O$4:$O$8</c:f>
              <c:strCache>
                <c:ptCount val="5"/>
                <c:pt idx="0">
                  <c:v>2011-2012</c:v>
                </c:pt>
                <c:pt idx="1">
                  <c:v>2012-2013</c:v>
                </c:pt>
                <c:pt idx="2">
                  <c:v>2013-2014</c:v>
                </c:pt>
                <c:pt idx="3">
                  <c:v>2014-2015</c:v>
                </c:pt>
                <c:pt idx="4">
                  <c:v>2015-2016</c:v>
                </c:pt>
              </c:strCache>
            </c:strRef>
          </c:cat>
          <c:val>
            <c:numRef>
              <c:f>'F1'!$P$4:$P$8</c:f>
              <c:numCache>
                <c:formatCode>0</c:formatCode>
                <c:ptCount val="5"/>
                <c:pt idx="0">
                  <c:v>81598.543099959308</c:v>
                </c:pt>
                <c:pt idx="1">
                  <c:v>95872.521246458957</c:v>
                </c:pt>
                <c:pt idx="2">
                  <c:v>118960.33994334277</c:v>
                </c:pt>
                <c:pt idx="3">
                  <c:v>134704.97774180572</c:v>
                </c:pt>
                <c:pt idx="4">
                  <c:v>171056.25252934033</c:v>
                </c:pt>
              </c:numCache>
            </c:numRef>
          </c:val>
        </c:ser>
        <c:dLbls>
          <c:showVal val="1"/>
        </c:dLbls>
        <c:marker val="1"/>
        <c:axId val="55714944"/>
        <c:axId val="55709056"/>
      </c:lineChart>
      <c:lineChart>
        <c:grouping val="stacked"/>
        <c:ser>
          <c:idx val="1"/>
          <c:order val="1"/>
          <c:tx>
            <c:strRef>
              <c:f>'F1'!$Q$3</c:f>
              <c:strCache>
                <c:ptCount val="1"/>
                <c:pt idx="0">
                  <c:v>Production(Mt)</c:v>
                </c:pt>
              </c:strCache>
            </c:strRef>
          </c:tx>
          <c:dLbls>
            <c:dLbl>
              <c:idx val="0"/>
              <c:delete val="1"/>
            </c:dLbl>
            <c:dLbl>
              <c:idx val="1"/>
              <c:layout>
                <c:manualLayout>
                  <c:x val="2.4544179523141654E-2"/>
                  <c:y val="-0.11631944299889341"/>
                </c:manualLayout>
              </c:layout>
              <c:tx>
                <c:rich>
                  <a:bodyPr/>
                  <a:lstStyle/>
                  <a:p>
                    <a:pPr>
                      <a:defRPr sz="1050" b="1">
                        <a:solidFill>
                          <a:schemeClr val="bg1"/>
                        </a:solidFill>
                      </a:defRPr>
                    </a:pPr>
                    <a:r>
                      <a:rPr lang="en-US" sz="1050" b="1" dirty="0" smtClean="0">
                        <a:solidFill>
                          <a:schemeClr val="bg1"/>
                        </a:solidFill>
                      </a:rPr>
                      <a:t>Production (MT)</a:t>
                    </a:r>
                    <a:endParaRPr lang="en-US" sz="1050" b="1" dirty="0">
                      <a:solidFill>
                        <a:schemeClr val="bg1"/>
                      </a:solidFill>
                    </a:endParaRPr>
                  </a:p>
                </c:rich>
              </c:tx>
              <c:spPr/>
              <c:showVal val="1"/>
            </c:dLbl>
            <c:dLbl>
              <c:idx val="2"/>
              <c:delete val="1"/>
            </c:dLbl>
            <c:dLbl>
              <c:idx val="3"/>
              <c:delete val="1"/>
            </c:dLbl>
            <c:dLbl>
              <c:idx val="4"/>
              <c:delete val="1"/>
            </c:dLbl>
            <c:txPr>
              <a:bodyPr/>
              <a:lstStyle/>
              <a:p>
                <a:pPr>
                  <a:defRPr sz="1050"/>
                </a:pPr>
                <a:endParaRPr lang="en-US"/>
              </a:p>
            </c:txPr>
            <c:showVal val="1"/>
          </c:dLbls>
          <c:cat>
            <c:strRef>
              <c:f>'F1'!$O$4:$O$8</c:f>
              <c:strCache>
                <c:ptCount val="5"/>
                <c:pt idx="0">
                  <c:v>2011-2012</c:v>
                </c:pt>
                <c:pt idx="1">
                  <c:v>2012-2013</c:v>
                </c:pt>
                <c:pt idx="2">
                  <c:v>2013-2014</c:v>
                </c:pt>
                <c:pt idx="3">
                  <c:v>2014-2015</c:v>
                </c:pt>
                <c:pt idx="4">
                  <c:v>2015-2016</c:v>
                </c:pt>
              </c:strCache>
            </c:strRef>
          </c:cat>
          <c:val>
            <c:numRef>
              <c:f>'F1'!$Q$4:$Q$8</c:f>
              <c:numCache>
                <c:formatCode>0</c:formatCode>
                <c:ptCount val="5"/>
                <c:pt idx="0">
                  <c:v>587094.85119999992</c:v>
                </c:pt>
                <c:pt idx="1">
                  <c:v>648266.98560000001</c:v>
                </c:pt>
                <c:pt idx="2">
                  <c:v>789219.2672</c:v>
                </c:pt>
                <c:pt idx="3">
                  <c:v>881690.15999999898</c:v>
                </c:pt>
                <c:pt idx="4">
                  <c:v>1093902.3472</c:v>
                </c:pt>
              </c:numCache>
            </c:numRef>
          </c:val>
        </c:ser>
        <c:dLbls>
          <c:showVal val="1"/>
        </c:dLbls>
        <c:marker val="1"/>
        <c:axId val="55746944"/>
        <c:axId val="55716480"/>
      </c:lineChart>
      <c:valAx>
        <c:axId val="55709056"/>
        <c:scaling>
          <c:orientation val="minMax"/>
          <c:max val="200000"/>
          <c:min val="80000"/>
        </c:scaling>
        <c:axPos val="r"/>
        <c:numFmt formatCode="0" sourceLinked="1"/>
        <c:majorTickMark val="none"/>
        <c:tickLblPos val="nextTo"/>
        <c:txPr>
          <a:bodyPr/>
          <a:lstStyle/>
          <a:p>
            <a:pPr>
              <a:defRPr sz="1100"/>
            </a:pPr>
            <a:endParaRPr lang="en-US"/>
          </a:p>
        </c:txPr>
        <c:crossAx val="55714944"/>
        <c:crosses val="max"/>
        <c:crossBetween val="between"/>
        <c:majorUnit val="50000"/>
      </c:valAx>
      <c:catAx>
        <c:axId val="55714944"/>
        <c:scaling>
          <c:orientation val="minMax"/>
        </c:scaling>
        <c:axPos val="b"/>
        <c:majorTickMark val="none"/>
        <c:tickLblPos val="nextTo"/>
        <c:txPr>
          <a:bodyPr rot="-2700000" vert="horz"/>
          <a:lstStyle/>
          <a:p>
            <a:pPr>
              <a:defRPr sz="1050" b="1"/>
            </a:pPr>
            <a:endParaRPr lang="en-US"/>
          </a:p>
        </c:txPr>
        <c:crossAx val="55709056"/>
        <c:crosses val="autoZero"/>
        <c:auto val="1"/>
        <c:lblAlgn val="ctr"/>
        <c:lblOffset val="100"/>
      </c:catAx>
      <c:valAx>
        <c:axId val="55716480"/>
        <c:scaling>
          <c:orientation val="minMax"/>
          <c:max val="1200000"/>
          <c:min val="10000"/>
        </c:scaling>
        <c:axPos val="l"/>
        <c:numFmt formatCode="0" sourceLinked="1"/>
        <c:tickLblPos val="nextTo"/>
        <c:txPr>
          <a:bodyPr/>
          <a:lstStyle/>
          <a:p>
            <a:pPr>
              <a:defRPr sz="1100"/>
            </a:pPr>
            <a:endParaRPr lang="en-US"/>
          </a:p>
        </c:txPr>
        <c:crossAx val="55746944"/>
        <c:crosses val="autoZero"/>
        <c:crossBetween val="between"/>
        <c:majorUnit val="500000"/>
      </c:valAx>
      <c:catAx>
        <c:axId val="55746944"/>
        <c:scaling>
          <c:orientation val="minMax"/>
        </c:scaling>
        <c:delete val="1"/>
        <c:axPos val="b"/>
        <c:tickLblPos val="nextTo"/>
        <c:crossAx val="55716480"/>
        <c:crosses val="autoZero"/>
        <c:auto val="1"/>
        <c:lblAlgn val="ctr"/>
        <c:lblOffset val="100"/>
      </c:catAx>
      <c:spPr>
        <a:solidFill>
          <a:schemeClr val="bg2">
            <a:lumMod val="75000"/>
          </a:schemeClr>
        </a:solidFill>
        <a:ln w="15875">
          <a:solidFill>
            <a:srgbClr val="4F81BD"/>
          </a:solidFill>
        </a:ln>
      </c:spPr>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8348964191976006"/>
          <c:h val="0.67197871099446105"/>
        </c:manualLayout>
      </c:layout>
      <c:lineChart>
        <c:grouping val="stacked"/>
        <c:ser>
          <c:idx val="0"/>
          <c:order val="0"/>
          <c:tx>
            <c:strRef>
              <c:f>Sheet5!$D$22</c:f>
              <c:strCache>
                <c:ptCount val="1"/>
                <c:pt idx="0">
                  <c:v>Sown (Ha)</c:v>
                </c:pt>
              </c:strCache>
            </c:strRef>
          </c:tx>
          <c:dLbls>
            <c:dLbl>
              <c:idx val="0"/>
              <c:layout>
                <c:manualLayout>
                  <c:x val="0"/>
                  <c:y val="-1.9607843137254902E-2"/>
                </c:manualLayout>
              </c:layout>
              <c:showVal val="1"/>
            </c:dLbl>
            <c:dLbl>
              <c:idx val="1"/>
              <c:layout>
                <c:manualLayout>
                  <c:x val="-2.3809523809523812E-2"/>
                  <c:y val="-5.2287581699346573E-2"/>
                </c:manualLayout>
              </c:layout>
              <c:showVal val="1"/>
            </c:dLbl>
            <c:dLbl>
              <c:idx val="2"/>
              <c:layout>
                <c:manualLayout>
                  <c:x val="2.9761904761904812E-3"/>
                  <c:y val="-2.6143790849673363E-2"/>
                </c:manualLayout>
              </c:layout>
              <c:showVal val="1"/>
            </c:dLbl>
            <c:dLbl>
              <c:idx val="3"/>
              <c:layout>
                <c:manualLayout>
                  <c:x val="-3.5714285714285712E-2"/>
                  <c:y val="-3.9215686274509803E-2"/>
                </c:manualLayout>
              </c:layout>
              <c:showVal val="1"/>
            </c:dLbl>
            <c:dLbl>
              <c:idx val="4"/>
              <c:layout>
                <c:manualLayout>
                  <c:x val="-5.9523809523809507E-2"/>
                  <c:y val="-2.6143790849673252E-2"/>
                </c:manualLayout>
              </c:layout>
              <c:showVal val="1"/>
            </c:dLbl>
            <c:showVal val="1"/>
          </c:dLbls>
          <c:cat>
            <c:strRef>
              <c:f>Sheet5!$B$23:$B$27</c:f>
              <c:strCache>
                <c:ptCount val="5"/>
                <c:pt idx="0">
                  <c:v>2011-2012</c:v>
                </c:pt>
                <c:pt idx="1">
                  <c:v>2012-2013</c:v>
                </c:pt>
                <c:pt idx="2">
                  <c:v>2013-2014</c:v>
                </c:pt>
                <c:pt idx="3">
                  <c:v>2014-2015</c:v>
                </c:pt>
                <c:pt idx="4">
                  <c:v>2015-2016</c:v>
                </c:pt>
              </c:strCache>
            </c:strRef>
          </c:cat>
          <c:val>
            <c:numRef>
              <c:f>Sheet5!$D$23:$D$27</c:f>
              <c:numCache>
                <c:formatCode>General</c:formatCode>
                <c:ptCount val="5"/>
                <c:pt idx="0">
                  <c:v>875</c:v>
                </c:pt>
                <c:pt idx="1">
                  <c:v>920</c:v>
                </c:pt>
                <c:pt idx="2">
                  <c:v>847</c:v>
                </c:pt>
                <c:pt idx="3">
                  <c:v>765</c:v>
                </c:pt>
                <c:pt idx="4">
                  <c:v>832</c:v>
                </c:pt>
              </c:numCache>
            </c:numRef>
          </c:val>
        </c:ser>
        <c:ser>
          <c:idx val="1"/>
          <c:order val="1"/>
          <c:tx>
            <c:strRef>
              <c:f>Sheet5!$C$22</c:f>
              <c:strCache>
                <c:ptCount val="1"/>
                <c:pt idx="0">
                  <c:v>Producrtion(MT)</c:v>
                </c:pt>
              </c:strCache>
            </c:strRef>
          </c:tx>
          <c:dLbls>
            <c:dLbl>
              <c:idx val="0"/>
              <c:layout>
                <c:manualLayout>
                  <c:x val="0"/>
                  <c:y val="-3.2679738562091651E-2"/>
                </c:manualLayout>
              </c:layout>
              <c:showVal val="1"/>
            </c:dLbl>
            <c:dLbl>
              <c:idx val="1"/>
              <c:layout>
                <c:manualLayout>
                  <c:x val="-5.9523809523809521E-3"/>
                  <c:y val="-2.2875816993464197E-2"/>
                </c:manualLayout>
              </c:layout>
              <c:showVal val="1"/>
            </c:dLbl>
            <c:dLbl>
              <c:idx val="2"/>
              <c:layout>
                <c:manualLayout>
                  <c:x val="2.9761904761904812E-3"/>
                  <c:y val="-3.2679738562091651E-2"/>
                </c:manualLayout>
              </c:layout>
              <c:showVal val="1"/>
            </c:dLbl>
            <c:dLbl>
              <c:idx val="3"/>
              <c:layout>
                <c:manualLayout>
                  <c:x val="0"/>
                  <c:y val="1.6339869281045763E-2"/>
                </c:manualLayout>
              </c:layout>
              <c:showVal val="1"/>
            </c:dLbl>
            <c:dLbl>
              <c:idx val="4"/>
              <c:layout>
                <c:manualLayout>
                  <c:x val="-5.9523809523809521E-3"/>
                  <c:y val="-3.5947712418300803E-2"/>
                </c:manualLayout>
              </c:layout>
              <c:showVal val="1"/>
            </c:dLbl>
            <c:showVal val="1"/>
          </c:dLbls>
          <c:cat>
            <c:strRef>
              <c:f>Sheet5!$B$23:$B$27</c:f>
              <c:strCache>
                <c:ptCount val="5"/>
                <c:pt idx="0">
                  <c:v>2011-2012</c:v>
                </c:pt>
                <c:pt idx="1">
                  <c:v>2012-2013</c:v>
                </c:pt>
                <c:pt idx="2">
                  <c:v>2013-2014</c:v>
                </c:pt>
                <c:pt idx="3">
                  <c:v>2014-2015</c:v>
                </c:pt>
                <c:pt idx="4">
                  <c:v>2015-2016</c:v>
                </c:pt>
              </c:strCache>
            </c:strRef>
          </c:cat>
          <c:val>
            <c:numRef>
              <c:f>Sheet5!$C$23:$C$27</c:f>
              <c:numCache>
                <c:formatCode>General</c:formatCode>
                <c:ptCount val="5"/>
                <c:pt idx="0">
                  <c:v>2263</c:v>
                </c:pt>
                <c:pt idx="1">
                  <c:v>2165</c:v>
                </c:pt>
                <c:pt idx="2">
                  <c:v>2166</c:v>
                </c:pt>
                <c:pt idx="3">
                  <c:v>1987</c:v>
                </c:pt>
                <c:pt idx="4">
                  <c:v>2631</c:v>
                </c:pt>
              </c:numCache>
            </c:numRef>
          </c:val>
        </c:ser>
        <c:marker val="1"/>
        <c:axId val="56164352"/>
        <c:axId val="56165888"/>
      </c:lineChart>
      <c:catAx>
        <c:axId val="56164352"/>
        <c:scaling>
          <c:orientation val="minMax"/>
        </c:scaling>
        <c:axPos val="b"/>
        <c:tickLblPos val="nextTo"/>
        <c:txPr>
          <a:bodyPr/>
          <a:lstStyle/>
          <a:p>
            <a:pPr>
              <a:defRPr sz="900"/>
            </a:pPr>
            <a:endParaRPr lang="en-US"/>
          </a:p>
        </c:txPr>
        <c:crossAx val="56165888"/>
        <c:crosses val="autoZero"/>
        <c:auto val="1"/>
        <c:lblAlgn val="ctr"/>
        <c:lblOffset val="100"/>
      </c:catAx>
      <c:valAx>
        <c:axId val="56165888"/>
        <c:scaling>
          <c:orientation val="minMax"/>
        </c:scaling>
        <c:delete val="1"/>
        <c:axPos val="l"/>
        <c:numFmt formatCode="General" sourceLinked="1"/>
        <c:tickLblPos val="nextTo"/>
        <c:crossAx val="56164352"/>
        <c:crosses val="autoZero"/>
        <c:crossBetween val="between"/>
      </c:valAx>
      <c:spPr>
        <a:solidFill>
          <a:schemeClr val="bg2">
            <a:lumMod val="90000"/>
          </a:schemeClr>
        </a:solidFill>
        <a:ln w="15875">
          <a:solidFill>
            <a:srgbClr val="4F81BD"/>
          </a:solidFill>
        </a:ln>
      </c:spPr>
    </c:plotArea>
    <c:legend>
      <c:legendPos val="r"/>
      <c:layout>
        <c:manualLayout>
          <c:xMode val="edge"/>
          <c:yMode val="edge"/>
          <c:x val="8.8027746531683992E-2"/>
          <c:y val="0.87157256938627348"/>
          <c:w val="0.7835993157105362"/>
          <c:h val="0.12842743061372686"/>
        </c:manualLayout>
      </c:layout>
      <c:txPr>
        <a:bodyPr/>
        <a:lstStyle/>
        <a:p>
          <a:pPr>
            <a:defRPr sz="1400"/>
          </a:pPr>
          <a:endParaRPr lang="en-US"/>
        </a:p>
      </c:txPr>
    </c:legend>
    <c:plotVisOnly val="1"/>
  </c:chart>
  <c:txPr>
    <a:bodyPr/>
    <a:lstStyle/>
    <a:p>
      <a:pPr>
        <a:defRPr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082174103237124"/>
          <c:y val="4.0226520597968725E-2"/>
          <c:w val="0.79249759405074349"/>
          <c:h val="0.59698818897637596"/>
        </c:manualLayout>
      </c:layout>
      <c:lineChart>
        <c:grouping val="stacked"/>
        <c:ser>
          <c:idx val="0"/>
          <c:order val="0"/>
          <c:tx>
            <c:strRef>
              <c:f>Sheet5!$F$22</c:f>
              <c:strCache>
                <c:ptCount val="1"/>
                <c:pt idx="0">
                  <c:v>Sown (Ha)</c:v>
                </c:pt>
              </c:strCache>
            </c:strRef>
          </c:tx>
          <c:dLbls>
            <c:dLbl>
              <c:idx val="0"/>
              <c:layout>
                <c:manualLayout>
                  <c:x val="-3.6111111111111205E-2"/>
                  <c:y val="-2.8735632183908056E-2"/>
                </c:manualLayout>
              </c:layout>
              <c:showVal val="1"/>
            </c:dLbl>
            <c:dLbl>
              <c:idx val="1"/>
              <c:layout>
                <c:manualLayout>
                  <c:x val="-4.4444444444444432E-2"/>
                  <c:y val="-3.1609195402298965E-2"/>
                </c:manualLayout>
              </c:layout>
              <c:showVal val="1"/>
            </c:dLbl>
            <c:dLbl>
              <c:idx val="2"/>
              <c:layout>
                <c:manualLayout>
                  <c:x val="-3.6111111111111205E-2"/>
                  <c:y val="-4.3103448275861968E-2"/>
                </c:manualLayout>
              </c:layout>
              <c:showVal val="1"/>
            </c:dLbl>
            <c:dLbl>
              <c:idx val="3"/>
              <c:layout>
                <c:manualLayout>
                  <c:x val="-2.7777777777778043E-2"/>
                  <c:y val="-3.4482758620689655E-2"/>
                </c:manualLayout>
              </c:layout>
              <c:showVal val="1"/>
            </c:dLbl>
            <c:dLbl>
              <c:idx val="4"/>
              <c:layout>
                <c:manualLayout>
                  <c:x val="-1.9444444444444445E-2"/>
                  <c:y val="-3.4482758620689655E-2"/>
                </c:manualLayout>
              </c:layout>
              <c:showVal val="1"/>
            </c:dLbl>
            <c:showVal val="1"/>
          </c:dLbls>
          <c:cat>
            <c:strRef>
              <c:f>Sheet5!$B$23:$B$27</c:f>
              <c:strCache>
                <c:ptCount val="5"/>
                <c:pt idx="0">
                  <c:v>2011-2012</c:v>
                </c:pt>
                <c:pt idx="1">
                  <c:v>2012-2013</c:v>
                </c:pt>
                <c:pt idx="2">
                  <c:v>2013-2014</c:v>
                </c:pt>
                <c:pt idx="3">
                  <c:v>2014-2015</c:v>
                </c:pt>
                <c:pt idx="4">
                  <c:v>2015-2016</c:v>
                </c:pt>
              </c:strCache>
            </c:strRef>
          </c:cat>
          <c:val>
            <c:numRef>
              <c:f>Sheet5!$F$23:$F$27</c:f>
              <c:numCache>
                <c:formatCode>General</c:formatCode>
                <c:ptCount val="5"/>
                <c:pt idx="0">
                  <c:v>17071</c:v>
                </c:pt>
                <c:pt idx="1">
                  <c:v>21568</c:v>
                </c:pt>
                <c:pt idx="2">
                  <c:v>35276</c:v>
                </c:pt>
                <c:pt idx="3">
                  <c:v>32721</c:v>
                </c:pt>
                <c:pt idx="4">
                  <c:v>32653</c:v>
                </c:pt>
              </c:numCache>
            </c:numRef>
          </c:val>
        </c:ser>
        <c:ser>
          <c:idx val="1"/>
          <c:order val="1"/>
          <c:tx>
            <c:strRef>
              <c:f>Sheet5!$E$22</c:f>
              <c:strCache>
                <c:ptCount val="1"/>
                <c:pt idx="0">
                  <c:v>Production (MT)</c:v>
                </c:pt>
              </c:strCache>
            </c:strRef>
          </c:tx>
          <c:dLbls>
            <c:dLbl>
              <c:idx val="2"/>
              <c:layout>
                <c:manualLayout>
                  <c:x val="-1.9444444444444445E-2"/>
                  <c:y val="-2.8735632183908056E-2"/>
                </c:manualLayout>
              </c:layout>
              <c:showVal val="1"/>
            </c:dLbl>
            <c:dLbl>
              <c:idx val="3"/>
              <c:layout>
                <c:manualLayout>
                  <c:x val="-1.1111111111111221E-2"/>
                  <c:y val="-3.1609195402298972E-2"/>
                </c:manualLayout>
              </c:layout>
              <c:showVal val="1"/>
            </c:dLbl>
            <c:showVal val="1"/>
          </c:dLbls>
          <c:cat>
            <c:strRef>
              <c:f>Sheet5!$B$23:$B$27</c:f>
              <c:strCache>
                <c:ptCount val="5"/>
                <c:pt idx="0">
                  <c:v>2011-2012</c:v>
                </c:pt>
                <c:pt idx="1">
                  <c:v>2012-2013</c:v>
                </c:pt>
                <c:pt idx="2">
                  <c:v>2013-2014</c:v>
                </c:pt>
                <c:pt idx="3">
                  <c:v>2014-2015</c:v>
                </c:pt>
                <c:pt idx="4">
                  <c:v>2015-2016</c:v>
                </c:pt>
              </c:strCache>
            </c:strRef>
          </c:cat>
          <c:val>
            <c:numRef>
              <c:f>Sheet5!$E$23:$E$27</c:f>
              <c:numCache>
                <c:formatCode>General</c:formatCode>
                <c:ptCount val="5"/>
                <c:pt idx="0">
                  <c:v>81596</c:v>
                </c:pt>
                <c:pt idx="1">
                  <c:v>96061</c:v>
                </c:pt>
                <c:pt idx="2">
                  <c:v>149222</c:v>
                </c:pt>
                <c:pt idx="3">
                  <c:v>150966</c:v>
                </c:pt>
                <c:pt idx="4">
                  <c:v>143533</c:v>
                </c:pt>
              </c:numCache>
            </c:numRef>
          </c:val>
        </c:ser>
        <c:marker val="1"/>
        <c:axId val="53913856"/>
        <c:axId val="56217600"/>
      </c:lineChart>
      <c:catAx>
        <c:axId val="53913856"/>
        <c:scaling>
          <c:orientation val="minMax"/>
        </c:scaling>
        <c:axPos val="b"/>
        <c:tickLblPos val="nextTo"/>
        <c:txPr>
          <a:bodyPr/>
          <a:lstStyle/>
          <a:p>
            <a:pPr>
              <a:defRPr sz="900" b="1"/>
            </a:pPr>
            <a:endParaRPr lang="en-US"/>
          </a:p>
        </c:txPr>
        <c:crossAx val="56217600"/>
        <c:crosses val="autoZero"/>
        <c:auto val="1"/>
        <c:lblAlgn val="ctr"/>
        <c:lblOffset val="100"/>
      </c:catAx>
      <c:valAx>
        <c:axId val="56217600"/>
        <c:scaling>
          <c:orientation val="minMax"/>
        </c:scaling>
        <c:delete val="1"/>
        <c:axPos val="l"/>
        <c:numFmt formatCode="General" sourceLinked="1"/>
        <c:tickLblPos val="nextTo"/>
        <c:crossAx val="53913856"/>
        <c:crosses val="autoZero"/>
        <c:crossBetween val="between"/>
      </c:valAx>
      <c:spPr>
        <a:solidFill>
          <a:schemeClr val="bg2">
            <a:lumMod val="90000"/>
          </a:schemeClr>
        </a:solidFill>
        <a:ln w="15875">
          <a:solidFill>
            <a:srgbClr val="4F81BD"/>
          </a:solidFill>
        </a:ln>
      </c:spPr>
    </c:plotArea>
    <c:legend>
      <c:legendPos val="r"/>
      <c:layout>
        <c:manualLayout>
          <c:xMode val="edge"/>
          <c:yMode val="edge"/>
          <c:x val="0.11387489063867015"/>
          <c:y val="0.7945866141732284"/>
          <c:w val="0.76668066491688736"/>
          <c:h val="8.5782266347141395E-2"/>
        </c:manualLayout>
      </c:layout>
      <c:txPr>
        <a:bodyPr/>
        <a:lstStyle/>
        <a:p>
          <a:pPr>
            <a:defRPr sz="1400" b="1"/>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171062992125968"/>
          <c:y val="5.1400554097404488E-2"/>
          <c:w val="0.79640179352580964"/>
          <c:h val="0.67197871099446072"/>
        </c:manualLayout>
      </c:layout>
      <c:lineChart>
        <c:grouping val="standard"/>
        <c:ser>
          <c:idx val="0"/>
          <c:order val="0"/>
          <c:tx>
            <c:strRef>
              <c:f>Sheet9!$C$11</c:f>
              <c:strCache>
                <c:ptCount val="1"/>
                <c:pt idx="0">
                  <c:v> Seed Demand(Thousand Tons)</c:v>
                </c:pt>
              </c:strCache>
            </c:strRef>
          </c:tx>
          <c:dLbls>
            <c:txPr>
              <a:bodyPr/>
              <a:lstStyle/>
              <a:p>
                <a:pPr>
                  <a:defRPr sz="1100" b="1"/>
                </a:pPr>
                <a:endParaRPr lang="en-US"/>
              </a:p>
            </c:txPr>
            <c:showVal val="1"/>
          </c:dLbls>
          <c:cat>
            <c:strRef>
              <c:f>Sheet9!$B$12:$B$16</c:f>
              <c:strCache>
                <c:ptCount val="5"/>
                <c:pt idx="0">
                  <c:v>2011-2012</c:v>
                </c:pt>
                <c:pt idx="1">
                  <c:v>2012-2013</c:v>
                </c:pt>
                <c:pt idx="2">
                  <c:v>2013-2014</c:v>
                </c:pt>
                <c:pt idx="3">
                  <c:v>2014-2015</c:v>
                </c:pt>
                <c:pt idx="4">
                  <c:v>2015-2016</c:v>
                </c:pt>
              </c:strCache>
            </c:strRef>
          </c:cat>
          <c:val>
            <c:numRef>
              <c:f>Sheet9!$C$12:$C$16</c:f>
              <c:numCache>
                <c:formatCode>0</c:formatCode>
                <c:ptCount val="5"/>
                <c:pt idx="0">
                  <c:v>585365.41440000001</c:v>
                </c:pt>
                <c:pt idx="1">
                  <c:v>558274.82880000072</c:v>
                </c:pt>
                <c:pt idx="2">
                  <c:v>561559.31519999937</c:v>
                </c:pt>
                <c:pt idx="3">
                  <c:v>552937.47600000002</c:v>
                </c:pt>
                <c:pt idx="4">
                  <c:v>558015.77519999875</c:v>
                </c:pt>
              </c:numCache>
            </c:numRef>
          </c:val>
        </c:ser>
        <c:marker val="1"/>
        <c:axId val="56238848"/>
        <c:axId val="56240384"/>
      </c:lineChart>
      <c:catAx>
        <c:axId val="56238848"/>
        <c:scaling>
          <c:orientation val="minMax"/>
        </c:scaling>
        <c:axPos val="b"/>
        <c:tickLblPos val="nextTo"/>
        <c:txPr>
          <a:bodyPr rot="0"/>
          <a:lstStyle/>
          <a:p>
            <a:pPr>
              <a:defRPr sz="900" b="1"/>
            </a:pPr>
            <a:endParaRPr lang="en-US"/>
          </a:p>
        </c:txPr>
        <c:crossAx val="56240384"/>
        <c:crosses val="autoZero"/>
        <c:auto val="1"/>
        <c:lblAlgn val="ctr"/>
        <c:lblOffset val="100"/>
      </c:catAx>
      <c:valAx>
        <c:axId val="56240384"/>
        <c:scaling>
          <c:orientation val="minMax"/>
          <c:max val="590000"/>
        </c:scaling>
        <c:delete val="1"/>
        <c:axPos val="l"/>
        <c:numFmt formatCode="0" sourceLinked="1"/>
        <c:tickLblPos val="nextTo"/>
        <c:crossAx val="56238848"/>
        <c:crosses val="autoZero"/>
        <c:crossBetween val="between"/>
        <c:majorUnit val="30000"/>
      </c:valAx>
      <c:spPr>
        <a:solidFill>
          <a:schemeClr val="bg2">
            <a:lumMod val="90000"/>
          </a:schemeClr>
        </a:solidFill>
        <a:ln w="15875">
          <a:solidFill>
            <a:schemeClr val="accent1"/>
          </a:solidFill>
        </a:ln>
      </c:spPr>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9802624671916029E-2"/>
          <c:y val="6.8534072129872683E-2"/>
          <c:w val="0.68033228346456742"/>
          <c:h val="0.73096675415573054"/>
        </c:manualLayout>
      </c:layout>
      <c:barChart>
        <c:barDir val="col"/>
        <c:grouping val="clustered"/>
        <c:ser>
          <c:idx val="0"/>
          <c:order val="0"/>
          <c:tx>
            <c:strRef>
              <c:f>Sheet1!$C$25</c:f>
              <c:strCache>
                <c:ptCount val="1"/>
                <c:pt idx="0">
                  <c:v>Mil Tons </c:v>
                </c:pt>
              </c:strCache>
            </c:strRef>
          </c:tx>
          <c:dPt>
            <c:idx val="0"/>
            <c:spPr>
              <a:solidFill>
                <a:srgbClr val="A50021"/>
              </a:solidFill>
            </c:spPr>
          </c:dPt>
          <c:dPt>
            <c:idx val="1"/>
            <c:spPr>
              <a:solidFill>
                <a:srgbClr val="669900"/>
              </a:solidFill>
            </c:spPr>
          </c:dPt>
          <c:dPt>
            <c:idx val="2"/>
            <c:spPr>
              <a:solidFill>
                <a:schemeClr val="accent4">
                  <a:lumMod val="75000"/>
                </a:schemeClr>
              </a:solidFill>
            </c:spPr>
          </c:dPt>
          <c:cat>
            <c:strRef>
              <c:f>Sheet1!$B$26:$B$28</c:f>
              <c:strCache>
                <c:ptCount val="3"/>
                <c:pt idx="0">
                  <c:v>2012-2013 </c:v>
                </c:pt>
                <c:pt idx="1">
                  <c:v>2013-2014 </c:v>
                </c:pt>
                <c:pt idx="2">
                  <c:v>2014-2015 </c:v>
                </c:pt>
              </c:strCache>
            </c:strRef>
          </c:cat>
          <c:val>
            <c:numRef>
              <c:f>Sheet1!$C$26:$C$28</c:f>
              <c:numCache>
                <c:formatCode>General</c:formatCode>
                <c:ptCount val="3"/>
                <c:pt idx="0">
                  <c:v>1.4239999999999946</c:v>
                </c:pt>
                <c:pt idx="1">
                  <c:v>1.262999999999997</c:v>
                </c:pt>
                <c:pt idx="2">
                  <c:v>1.841</c:v>
                </c:pt>
              </c:numCache>
            </c:numRef>
          </c:val>
        </c:ser>
        <c:gapWidth val="0"/>
        <c:axId val="56293248"/>
        <c:axId val="56294784"/>
      </c:barChart>
      <c:catAx>
        <c:axId val="56293248"/>
        <c:scaling>
          <c:orientation val="minMax"/>
        </c:scaling>
        <c:axPos val="b"/>
        <c:tickLblPos val="nextTo"/>
        <c:crossAx val="56294784"/>
        <c:crosses val="autoZero"/>
        <c:auto val="1"/>
        <c:lblAlgn val="ctr"/>
        <c:lblOffset val="100"/>
      </c:catAx>
      <c:valAx>
        <c:axId val="56294784"/>
        <c:scaling>
          <c:orientation val="minMax"/>
        </c:scaling>
        <c:delete val="1"/>
        <c:axPos val="l"/>
        <c:numFmt formatCode="General" sourceLinked="1"/>
        <c:tickLblPos val="nextTo"/>
        <c:crossAx val="56293248"/>
        <c:crosses val="autoZero"/>
        <c:crossBetween val="between"/>
        <c:majorUnit val="0.5"/>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D6E7C1A6-934E-4DD4-AFEF-0B6A328A4FE9}" type="datetimeFigureOut">
              <a:rPr lang="en-US" smtClean="0"/>
              <a:pPr/>
              <a:t>3/17/2016</a:t>
            </a:fld>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A963D36C-A22F-460F-A15B-3809CFDD886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F3EE10BC-A90E-4959-985C-2C8F07112374}" type="datetimeFigureOut">
              <a:rPr lang="en-US" smtClean="0"/>
              <a:pPr/>
              <a:t>3/17/2016</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12768C8-FB9B-46E3-8410-E27B97FEF4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E66B2-C75E-4002-9C5F-E237C2DBA0C6}" type="slidenum">
              <a:rPr lang="en-US" smtClean="0"/>
              <a:pPr/>
              <a:t>1</a:t>
            </a:fld>
            <a:endParaRPr lang="en-US"/>
          </a:p>
        </p:txBody>
      </p:sp>
    </p:spTree>
    <p:extLst>
      <p:ext uri="{BB962C8B-B14F-4D97-AF65-F5344CB8AC3E}">
        <p14:creationId xmlns:p14="http://schemas.microsoft.com/office/powerpoint/2010/main" xmlns="" val="335445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8EFBDA-6F31-4B76-B434-1E57FB16AE23}" type="slidenum">
              <a:rPr lang="en-US" smtClean="0"/>
              <a:pPr/>
              <a:t>22</a:t>
            </a:fld>
            <a:endParaRPr lang="en-US"/>
          </a:p>
        </p:txBody>
      </p:sp>
    </p:spTree>
    <p:extLst>
      <p:ext uri="{BB962C8B-B14F-4D97-AF65-F5344CB8AC3E}">
        <p14:creationId xmlns="" xmlns:p14="http://schemas.microsoft.com/office/powerpoint/2010/main" val="155312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E66B2-C75E-4002-9C5F-E237C2DBA0C6}" type="slidenum">
              <a:rPr lang="en-US" smtClean="0"/>
              <a:pPr/>
              <a:t>24</a:t>
            </a:fld>
            <a:endParaRPr lang="en-US"/>
          </a:p>
        </p:txBody>
      </p:sp>
    </p:spTree>
    <p:extLst>
      <p:ext uri="{BB962C8B-B14F-4D97-AF65-F5344CB8AC3E}">
        <p14:creationId xmlns:p14="http://schemas.microsoft.com/office/powerpoint/2010/main" xmlns="" val="335445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DFC87-77ED-4868-B8FC-4F110C187C74}" type="datetime1">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46B1E-5A5B-4482-A847-A191CD8B0C66}" type="datetime1">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CE7D8-506B-4543-B3AF-C56163F536EA}" type="datetime1">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9F124-620F-461E-85D3-4A6FF40CAA83}" type="datetime1">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556CE-06CF-4C1B-B252-5A7AFF16B706}" type="datetime1">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A5E1F-2CF9-42F7-B4E9-75D344A6EE12}" type="datetime1">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06F65F-4197-4847-8ACF-C72FD3DB344A}" type="datetime1">
              <a:rPr lang="en-US" smtClean="0"/>
              <a:pPr/>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4265BF-2526-4E3F-B1CB-5F92FC50D5FC}" type="datetime1">
              <a:rPr lang="en-US" smtClean="0"/>
              <a:pPr/>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6D091-F7B8-4D5A-88E9-825B21DEAA1B}" type="datetime1">
              <a:rPr lang="en-US" smtClean="0"/>
              <a:pPr/>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D5D8D-B298-444E-99B0-CD2BFC910794}" type="datetime1">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B1B56-9337-4207-ABCD-4C8C395BFA26}" type="datetime1">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EFE8EA-D193-41BB-8E22-E54470098F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8CDE-FBBB-4C68-88AC-7E36154901E3}" type="datetime1">
              <a:rPr lang="en-US" smtClean="0"/>
              <a:pPr/>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FE8EA-D193-41BB-8E22-E54470098F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96000"/>
            <a:ext cx="9144000" cy="76200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descr="HiViewPadd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493686" y="6396335"/>
            <a:ext cx="2221314" cy="461665"/>
          </a:xfrm>
          <a:prstGeom prst="rect">
            <a:avLst/>
          </a:prstGeom>
          <a:noFill/>
        </p:spPr>
        <p:txBody>
          <a:bodyPr wrap="none" rtlCol="0">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18 March, 2016</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0" y="0"/>
            <a:ext cx="9144000" cy="1608133"/>
          </a:xfrm>
          <a:prstGeom prst="rect">
            <a:avLst/>
          </a:prstGeom>
          <a:noFill/>
          <a:ln>
            <a:noFill/>
          </a:ln>
          <a:effectLst>
            <a:outerShdw blurRad="50800" dist="38100" dir="10800000" algn="r" rotWithShape="0">
              <a:srgbClr val="C00000">
                <a:alpha val="40000"/>
              </a:srgbClr>
            </a:outerShdw>
          </a:effectLst>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Ministry of Agriculture and irrigation</a:t>
            </a:r>
          </a:p>
          <a:p>
            <a:pPr lvl="0" algn="ctr"/>
            <a:r>
              <a:rPr lang="en-US" sz="2800" b="1" dirty="0" smtClean="0">
                <a:solidFill>
                  <a:srgbClr val="0000CC"/>
                </a:solidFill>
                <a:latin typeface="Times New Roman" pitchFamily="18" charset="0"/>
                <a:cs typeface="Times New Roman" pitchFamily="18" charset="0"/>
              </a:rPr>
              <a:t>Department of Agriculture</a:t>
            </a:r>
          </a:p>
          <a:p>
            <a:pPr algn="ctr">
              <a:lnSpc>
                <a:spcPct val="150000"/>
              </a:lnSpc>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ectangle 8"/>
          <p:cNvSpPr/>
          <p:nvPr/>
        </p:nvSpPr>
        <p:spPr>
          <a:xfrm>
            <a:off x="0" y="2263676"/>
            <a:ext cx="9144000" cy="1754326"/>
          </a:xfrm>
          <a:prstGeom prst="rect">
            <a:avLst/>
          </a:prstGeom>
          <a:solidFill>
            <a:schemeClr val="accent1">
              <a:alpha val="30000"/>
            </a:schemeClr>
          </a:solidFill>
          <a:ln>
            <a:noFill/>
          </a:ln>
          <a:effectLst>
            <a:outerShdw blurRad="50800" dist="38100" dir="10800000" algn="r" rotWithShape="0">
              <a:schemeClr val="tx1">
                <a:alpha val="40000"/>
              </a:schemeClr>
            </a:outerShdw>
          </a:effectLst>
        </p:spPr>
        <p:txBody>
          <a:bodyPr wrap="square" lIns="91440" tIns="45720" rIns="91440" bIns="4572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Support  of Agriculture-related Laws for Seed Industry Development &amp; Private Sector Participation on Myanmar Rice Production</a:t>
            </a:r>
          </a:p>
        </p:txBody>
      </p:sp>
      <p:pic>
        <p:nvPicPr>
          <p:cNvPr id="12" name="Picture 11" descr="Untitled-1.gif"/>
          <p:cNvPicPr>
            <a:picLocks noChangeAspect="1"/>
          </p:cNvPicPr>
          <p:nvPr/>
        </p:nvPicPr>
        <p:blipFill>
          <a:blip r:embed="rId4"/>
          <a:stretch>
            <a:fillRect/>
          </a:stretch>
        </p:blipFill>
        <p:spPr>
          <a:xfrm>
            <a:off x="0" y="228600"/>
            <a:ext cx="768409" cy="790575"/>
          </a:xfrm>
          <a:prstGeom prst="rect">
            <a:avLst/>
          </a:prstGeom>
        </p:spPr>
      </p:pic>
      <p:pic>
        <p:nvPicPr>
          <p:cNvPr id="10" name="Picture 9" descr="Untitled-1.gif"/>
          <p:cNvPicPr>
            <a:picLocks noChangeAspect="1"/>
          </p:cNvPicPr>
          <p:nvPr/>
        </p:nvPicPr>
        <p:blipFill>
          <a:blip r:embed="rId4"/>
          <a:stretch>
            <a:fillRect/>
          </a:stretch>
        </p:blipFill>
        <p:spPr>
          <a:xfrm>
            <a:off x="8375591" y="304800"/>
            <a:ext cx="768409" cy="790575"/>
          </a:xfrm>
          <a:prstGeom prst="rect">
            <a:avLst/>
          </a:prstGeom>
        </p:spPr>
      </p:pic>
      <p:sp>
        <p:nvSpPr>
          <p:cNvPr id="11" name="Rectangle 10"/>
          <p:cNvSpPr/>
          <p:nvPr/>
        </p:nvSpPr>
        <p:spPr>
          <a:xfrm>
            <a:off x="2743200" y="4971871"/>
            <a:ext cx="3699924" cy="1200329"/>
          </a:xfrm>
          <a:prstGeom prst="rect">
            <a:avLst/>
          </a:prstGeom>
        </p:spPr>
        <p:txBody>
          <a:bodyPr wrap="none">
            <a:spAutoFit/>
          </a:bodyPr>
          <a:lstStyle/>
          <a:p>
            <a:pPr lvl="0" algn="ctr"/>
            <a:r>
              <a:rPr lang="en-US" sz="2400" b="1" dirty="0" smtClean="0">
                <a:solidFill>
                  <a:schemeClr val="bg1"/>
                </a:solidFill>
                <a:latin typeface="Times New Roman" pitchFamily="18" charset="0"/>
                <a:cs typeface="Times New Roman" pitchFamily="18" charset="0"/>
              </a:rPr>
              <a:t>Dr. Ye Tint </a:t>
            </a:r>
            <a:r>
              <a:rPr lang="en-US" sz="2400" b="1" dirty="0" err="1" smtClean="0">
                <a:solidFill>
                  <a:schemeClr val="bg1"/>
                </a:solidFill>
                <a:latin typeface="Times New Roman" pitchFamily="18" charset="0"/>
                <a:cs typeface="Times New Roman" pitchFamily="18" charset="0"/>
              </a:rPr>
              <a:t>Tun</a:t>
            </a:r>
            <a:endParaRPr lang="en-US" sz="2400" b="1" dirty="0" smtClean="0">
              <a:solidFill>
                <a:schemeClr val="bg1"/>
              </a:solidFill>
              <a:latin typeface="Times New Roman" pitchFamily="18" charset="0"/>
              <a:cs typeface="Times New Roman" pitchFamily="18" charset="0"/>
            </a:endParaRPr>
          </a:p>
          <a:p>
            <a:pPr lvl="0" algn="ctr"/>
            <a:r>
              <a:rPr lang="en-US" sz="2400" b="1" dirty="0" smtClean="0">
                <a:solidFill>
                  <a:schemeClr val="bg1"/>
                </a:solidFill>
                <a:latin typeface="Times New Roman" pitchFamily="18" charset="0"/>
                <a:cs typeface="Times New Roman" pitchFamily="18" charset="0"/>
              </a:rPr>
              <a:t>Director General</a:t>
            </a:r>
          </a:p>
          <a:p>
            <a:pPr lvl="0" algn="ctr"/>
            <a:r>
              <a:rPr lang="en-US" sz="2400" b="1" dirty="0" smtClean="0">
                <a:solidFill>
                  <a:schemeClr val="bg1"/>
                </a:solidFill>
                <a:latin typeface="Times New Roman" pitchFamily="18" charset="0"/>
                <a:cs typeface="Times New Roman" pitchFamily="18" charset="0"/>
              </a:rPr>
              <a:t>Department of Agriculture</a:t>
            </a:r>
          </a:p>
        </p:txBody>
      </p:sp>
      <p:sp>
        <p:nvSpPr>
          <p:cNvPr id="13" name="Slide Number Placeholder 12"/>
          <p:cNvSpPr>
            <a:spLocks noGrp="1"/>
          </p:cNvSpPr>
          <p:nvPr>
            <p:ph type="sldNum" sz="quarter" idx="12"/>
          </p:nvPr>
        </p:nvSpPr>
        <p:spPr/>
        <p:txBody>
          <a:bodyPr/>
          <a:lstStyle/>
          <a:p>
            <a:fld id="{D8EFE8EA-D193-41BB-8E22-E54470098F13}" type="slidenum">
              <a:rPr lang="en-US" smtClean="0"/>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endCondLst>
                                    <p:cond evt="onNext" delay="0">
                                      <p:tgtEl>
                                        <p:sldTgt/>
                                      </p:tgtEl>
                                    </p:cond>
                                  </p:end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6" presetClass="entr" presetSubtype="32" repeatCount="indefinite" fill="hold" nodeType="withEffect">
                                  <p:stCondLst>
                                    <p:cond delay="0"/>
                                  </p:stCondLst>
                                  <p:endCondLst>
                                    <p:cond evt="onNext" delay="0">
                                      <p:tgtEl>
                                        <p:sldTgt/>
                                      </p:tgtEl>
                                    </p:cond>
                                  </p:endCondLst>
                                  <p:childTnLst>
                                    <p:set>
                                      <p:cBhvr>
                                        <p:cTn id="9" dur="1" fill="hold">
                                          <p:stCondLst>
                                            <p:cond delay="0"/>
                                          </p:stCondLst>
                                        </p:cTn>
                                        <p:tgtEl>
                                          <p:spTgt spid="10"/>
                                        </p:tgtEl>
                                        <p:attrNameLst>
                                          <p:attrName>style.visibility</p:attrName>
                                        </p:attrNameLst>
                                      </p:cBhvr>
                                      <p:to>
                                        <p:strVal val="visible"/>
                                      </p:to>
                                    </p:set>
                                    <p:animEffect transition="in" filter="circle(out)">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153400" cy="5257800"/>
          </a:xfrm>
        </p:spPr>
        <p:txBody>
          <a:bodyPr>
            <a:noAutofit/>
          </a:bodyPr>
          <a:lstStyle/>
          <a:p>
            <a:pPr>
              <a:buClr>
                <a:srgbClr val="C00000"/>
              </a:buClr>
              <a:buFont typeface="Wingdings" pitchFamily="2" charset="2"/>
              <a:buChar char="ü"/>
            </a:pPr>
            <a:r>
              <a:rPr lang="en-GB" sz="2000" dirty="0">
                <a:latin typeface="Times New Roman" pitchFamily="18" charset="0"/>
                <a:cs typeface="Times New Roman" pitchFamily="18" charset="0"/>
              </a:rPr>
              <a:t>T</a:t>
            </a:r>
            <a:r>
              <a:rPr lang="en-GB" sz="2000" dirty="0" smtClean="0">
                <a:latin typeface="Times New Roman" pitchFamily="18" charset="0"/>
                <a:cs typeface="Times New Roman" pitchFamily="18" charset="0"/>
              </a:rPr>
              <a:t>o </a:t>
            </a:r>
            <a:r>
              <a:rPr lang="en-GB" sz="2000" dirty="0">
                <a:latin typeface="Times New Roman" pitchFamily="18" charset="0"/>
                <a:cs typeface="Times New Roman" pitchFamily="18" charset="0"/>
              </a:rPr>
              <a:t>support the establishment of sustainable seed industry through systematic and strategic </a:t>
            </a:r>
            <a:r>
              <a:rPr lang="en-GB" sz="2000" dirty="0" smtClean="0">
                <a:latin typeface="Times New Roman" pitchFamily="18" charset="0"/>
                <a:cs typeface="Times New Roman" pitchFamily="18" charset="0"/>
              </a:rPr>
              <a:t>approaches</a:t>
            </a:r>
          </a:p>
          <a:p>
            <a:pPr>
              <a:buClr>
                <a:srgbClr val="C00000"/>
              </a:buClr>
              <a:buFont typeface="Wingdings" pitchFamily="2" charset="2"/>
              <a:buChar char="ü"/>
            </a:pPr>
            <a:endParaRPr lang="en-GB" sz="2000" dirty="0" smtClean="0">
              <a:latin typeface="Times New Roman" pitchFamily="18" charset="0"/>
              <a:cs typeface="Times New Roman" pitchFamily="18" charset="0"/>
            </a:endParaRPr>
          </a:p>
          <a:p>
            <a:pPr marL="0" indent="0">
              <a:buClr>
                <a:srgbClr val="C00000"/>
              </a:buClr>
              <a:buNone/>
            </a:pPr>
            <a:r>
              <a:rPr lang="en-GB" sz="2000" i="1" dirty="0" smtClean="0">
                <a:solidFill>
                  <a:srgbClr val="7030A0"/>
                </a:solidFill>
                <a:latin typeface="Times New Roman" pitchFamily="18" charset="0"/>
                <a:cs typeface="Times New Roman" pitchFamily="18" charset="0"/>
              </a:rPr>
              <a:t>Strategies:</a:t>
            </a:r>
          </a:p>
          <a:p>
            <a:pPr lvl="0" indent="-3175"/>
            <a:r>
              <a:rPr lang="en-GB" sz="2000" dirty="0">
                <a:latin typeface="Times New Roman" pitchFamily="18" charset="0"/>
                <a:cs typeface="Times New Roman" pitchFamily="18" charset="0"/>
              </a:rPr>
              <a:t>Encourage the private sector, </a:t>
            </a:r>
            <a:r>
              <a:rPr lang="en-GB" sz="2000" dirty="0" smtClean="0">
                <a:latin typeface="Times New Roman" pitchFamily="18" charset="0"/>
                <a:cs typeface="Times New Roman" pitchFamily="18" charset="0"/>
              </a:rPr>
              <a:t>to </a:t>
            </a:r>
            <a:r>
              <a:rPr lang="en-GB" sz="2000" dirty="0">
                <a:latin typeface="Times New Roman" pitchFamily="18" charset="0"/>
                <a:cs typeface="Times New Roman" pitchFamily="18" charset="0"/>
              </a:rPr>
              <a:t>progressively expand its activities in certified seed production and marketing of the major crops, especially rice. </a:t>
            </a:r>
            <a:r>
              <a:rPr lang="en-GB" sz="2000" dirty="0" smtClean="0">
                <a:latin typeface="Times New Roman" pitchFamily="18" charset="0"/>
                <a:cs typeface="Times New Roman" pitchFamily="18" charset="0"/>
              </a:rPr>
              <a:t> </a:t>
            </a:r>
            <a:r>
              <a:rPr lang="en-GB" sz="2000" i="1" dirty="0" smtClean="0">
                <a:solidFill>
                  <a:srgbClr val="C00000"/>
                </a:solidFill>
                <a:latin typeface="Times New Roman" pitchFamily="18" charset="0"/>
                <a:cs typeface="Times New Roman" pitchFamily="18" charset="0"/>
              </a:rPr>
              <a:t>(strategy _3)</a:t>
            </a:r>
            <a:endParaRPr lang="en-US" sz="2000" i="1" dirty="0">
              <a:solidFill>
                <a:srgbClr val="C00000"/>
              </a:solidFill>
              <a:latin typeface="Times New Roman" pitchFamily="18" charset="0"/>
              <a:cs typeface="Times New Roman" pitchFamily="18" charset="0"/>
            </a:endParaRPr>
          </a:p>
          <a:p>
            <a:pPr indent="-3175"/>
            <a:r>
              <a:rPr lang="en-GB" sz="2000" dirty="0">
                <a:latin typeface="Times New Roman" pitchFamily="18" charset="0"/>
                <a:cs typeface="Times New Roman" pitchFamily="18" charset="0"/>
              </a:rPr>
              <a:t>Support elevating private sector capacity in both research and foundation seed production at an acceptable </a:t>
            </a:r>
            <a:r>
              <a:rPr lang="en-GB" sz="2000" dirty="0" smtClean="0">
                <a:latin typeface="Times New Roman" pitchFamily="18" charset="0"/>
                <a:cs typeface="Times New Roman" pitchFamily="18" charset="0"/>
              </a:rPr>
              <a:t>level. </a:t>
            </a:r>
            <a:r>
              <a:rPr lang="en-GB" sz="2000" i="1" dirty="0">
                <a:solidFill>
                  <a:srgbClr val="C00000"/>
                </a:solidFill>
                <a:latin typeface="Times New Roman" pitchFamily="18" charset="0"/>
                <a:cs typeface="Times New Roman" pitchFamily="18" charset="0"/>
              </a:rPr>
              <a:t>(</a:t>
            </a:r>
            <a:r>
              <a:rPr lang="en-GB" sz="2000" i="1" dirty="0" smtClean="0">
                <a:solidFill>
                  <a:srgbClr val="C00000"/>
                </a:solidFill>
                <a:latin typeface="Times New Roman" pitchFamily="18" charset="0"/>
                <a:cs typeface="Times New Roman" pitchFamily="18" charset="0"/>
              </a:rPr>
              <a:t>strategy_ 4)</a:t>
            </a:r>
            <a:endParaRPr lang="en-US" sz="2000" i="1" dirty="0">
              <a:solidFill>
                <a:srgbClr val="C00000"/>
              </a:solidFill>
              <a:latin typeface="Times New Roman" pitchFamily="18" charset="0"/>
              <a:cs typeface="Times New Roman" pitchFamily="18" charset="0"/>
            </a:endParaRPr>
          </a:p>
          <a:p>
            <a:pPr indent="-3175"/>
            <a:r>
              <a:rPr lang="en-GB" sz="2000" dirty="0">
                <a:latin typeface="Times New Roman" pitchFamily="18" charset="0"/>
                <a:cs typeface="Times New Roman" pitchFamily="18" charset="0"/>
              </a:rPr>
              <a:t>Undertake all steps and policy measures to gradually reduce the role of the public sector </a:t>
            </a:r>
            <a:r>
              <a:rPr lang="en-GB" sz="2000" dirty="0" smtClean="0">
                <a:latin typeface="Times New Roman" pitchFamily="18" charset="0"/>
                <a:cs typeface="Times New Roman" pitchFamily="18" charset="0"/>
              </a:rPr>
              <a:t>that </a:t>
            </a:r>
            <a:r>
              <a:rPr lang="en-GB" sz="2000" dirty="0">
                <a:latin typeface="Times New Roman" pitchFamily="18" charset="0"/>
                <a:cs typeface="Times New Roman" pitchFamily="18" charset="0"/>
              </a:rPr>
              <a:t>the private seed sector would eventually dominate all aspects of the seed sector which lend themselves to commercial operations</a:t>
            </a:r>
            <a:r>
              <a:rPr lang="en-GB" sz="2000" dirty="0" smtClean="0">
                <a:latin typeface="Times New Roman" pitchFamily="18" charset="0"/>
                <a:cs typeface="Times New Roman" pitchFamily="18" charset="0"/>
              </a:rPr>
              <a:t>.</a:t>
            </a:r>
            <a:r>
              <a:rPr lang="en-GB" sz="2000" dirty="0">
                <a:latin typeface="Times New Roman" pitchFamily="18" charset="0"/>
                <a:cs typeface="Times New Roman" pitchFamily="18" charset="0"/>
              </a:rPr>
              <a:t> </a:t>
            </a:r>
            <a:r>
              <a:rPr lang="en-GB" sz="2000" i="1" dirty="0">
                <a:solidFill>
                  <a:srgbClr val="C00000"/>
                </a:solidFill>
                <a:latin typeface="Times New Roman" pitchFamily="18" charset="0"/>
                <a:cs typeface="Times New Roman" pitchFamily="18" charset="0"/>
              </a:rPr>
              <a:t>(</a:t>
            </a:r>
            <a:r>
              <a:rPr lang="en-GB" sz="2000" i="1" dirty="0" smtClean="0">
                <a:solidFill>
                  <a:srgbClr val="C00000"/>
                </a:solidFill>
                <a:latin typeface="Times New Roman" pitchFamily="18" charset="0"/>
                <a:cs typeface="Times New Roman" pitchFamily="18" charset="0"/>
              </a:rPr>
              <a:t>strategy_ 5)</a:t>
            </a:r>
            <a:endParaRPr lang="en-US" sz="2000" i="1" dirty="0">
              <a:solidFill>
                <a:srgbClr val="C00000"/>
              </a:solidFill>
              <a:latin typeface="Times New Roman" pitchFamily="18" charset="0"/>
              <a:cs typeface="Times New Roman" pitchFamily="18" charset="0"/>
            </a:endParaRPr>
          </a:p>
          <a:p>
            <a:pPr marL="0" indent="0">
              <a:buNone/>
            </a:pPr>
            <a:endParaRPr lang="en-GB" sz="2000" dirty="0">
              <a:latin typeface="Times New Roman" pitchFamily="18" charset="0"/>
              <a:cs typeface="Times New Roman" pitchFamily="18" charset="0"/>
            </a:endParaRPr>
          </a:p>
          <a:p>
            <a:pPr marL="0" indent="0">
              <a:buNone/>
            </a:pPr>
            <a:endParaRPr lang="en-GB" sz="2000" dirty="0">
              <a:latin typeface="Times New Roman" pitchFamily="18" charset="0"/>
              <a:cs typeface="Times New Roman" pitchFamily="18" charset="0"/>
            </a:endParaRPr>
          </a:p>
          <a:p>
            <a:pPr marL="0" indent="0">
              <a:buNone/>
            </a:pPr>
            <a:endParaRPr lang="en-GB" sz="2000" dirty="0">
              <a:latin typeface="Times New Roman" pitchFamily="18" charset="0"/>
              <a:cs typeface="Times New Roman" pitchFamily="18" charset="0"/>
            </a:endParaRPr>
          </a:p>
          <a:p>
            <a:pPr marL="0" indent="0">
              <a:buNone/>
            </a:pPr>
            <a:endParaRPr lang="en-US" sz="2000" dirty="0">
              <a:solidFill>
                <a:srgbClr val="C00000"/>
              </a:solidFill>
              <a:latin typeface="Times New Roman" pitchFamily="18" charset="0"/>
              <a:cs typeface="Times New Roman" pitchFamily="18" charset="0"/>
            </a:endParaRPr>
          </a:p>
          <a:p>
            <a:pPr marL="0" indent="0">
              <a:buNone/>
            </a:pPr>
            <a:endParaRPr lang="en-US" sz="2000" b="1" dirty="0" smtClean="0">
              <a:solidFill>
                <a:srgbClr val="0000CC"/>
              </a:solidFill>
              <a:latin typeface="Times New Roman" pitchFamily="18" charset="0"/>
              <a:cs typeface="Times New Roman" pitchFamily="18" charset="0"/>
            </a:endParaRPr>
          </a:p>
        </p:txBody>
      </p:sp>
      <p:sp>
        <p:nvSpPr>
          <p:cNvPr id="6" name="Rectangle 5"/>
          <p:cNvSpPr/>
          <p:nvPr/>
        </p:nvSpPr>
        <p:spPr>
          <a:xfrm>
            <a:off x="457200" y="635169"/>
            <a:ext cx="8077200" cy="507831"/>
          </a:xfrm>
          <a:prstGeom prst="rect">
            <a:avLst/>
          </a:prstGeom>
        </p:spPr>
        <p:txBody>
          <a:bodyPr wrap="square">
            <a:spAutoFit/>
          </a:bodyPr>
          <a:lstStyle/>
          <a:p>
            <a:pPr algn="ctr">
              <a:buNone/>
            </a:pPr>
            <a:r>
              <a:rPr lang="en-US" sz="2700" b="1" i="1" u="sng" dirty="0" smtClean="0">
                <a:solidFill>
                  <a:srgbClr val="7030A0"/>
                </a:solidFill>
                <a:latin typeface="Times New Roman" pitchFamily="18" charset="0"/>
                <a:cs typeface="Times New Roman" pitchFamily="18" charset="0"/>
              </a:rPr>
              <a:t> Seed Policy</a:t>
            </a:r>
          </a:p>
        </p:txBody>
      </p:sp>
      <p:sp>
        <p:nvSpPr>
          <p:cNvPr id="4" name="Slide Number Placeholder 3"/>
          <p:cNvSpPr>
            <a:spLocks noGrp="1"/>
          </p:cNvSpPr>
          <p:nvPr>
            <p:ph type="sldNum" sz="quarter" idx="12"/>
          </p:nvPr>
        </p:nvSpPr>
        <p:spPr/>
        <p:txBody>
          <a:bodyPr/>
          <a:lstStyle/>
          <a:p>
            <a:fld id="{D8EFE8EA-D193-41BB-8E22-E54470098F13}" type="slidenum">
              <a:rPr lang="en-US" smtClean="0"/>
              <a:pPr/>
              <a:t>10</a:t>
            </a:fld>
            <a:endParaRPr lang="en-US"/>
          </a:p>
        </p:txBody>
      </p:sp>
      <p:sp>
        <p:nvSpPr>
          <p:cNvPr id="5" name="Rectangle 4"/>
          <p:cNvSpPr/>
          <p:nvPr/>
        </p:nvSpPr>
        <p:spPr>
          <a:xfrm>
            <a:off x="381000" y="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Myanmar’s Existing Laws and profit to private Sector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Autofit/>
          </a:bodyPr>
          <a:lstStyle/>
          <a:p>
            <a:pPr marL="0" indent="0">
              <a:buNone/>
            </a:pPr>
            <a:r>
              <a:rPr lang="en-GB" sz="1800" i="1" dirty="0" smtClean="0">
                <a:solidFill>
                  <a:srgbClr val="7030A0"/>
                </a:solidFill>
                <a:latin typeface="Times New Roman" pitchFamily="18" charset="0"/>
                <a:cs typeface="Times New Roman" pitchFamily="18" charset="0"/>
              </a:rPr>
              <a:t>Seed production</a:t>
            </a:r>
          </a:p>
          <a:p>
            <a:pPr indent="-3175">
              <a:buNone/>
            </a:pPr>
            <a:r>
              <a:rPr lang="en-GB" sz="1800" dirty="0">
                <a:latin typeface="Times New Roman" pitchFamily="18" charset="0"/>
                <a:cs typeface="Times New Roman" pitchFamily="18" charset="0"/>
              </a:rPr>
              <a:t>The private sector will be free to produce </a:t>
            </a:r>
            <a:r>
              <a:rPr lang="en-GB" sz="1800" dirty="0" smtClean="0">
                <a:latin typeface="Times New Roman" pitchFamily="18" charset="0"/>
                <a:cs typeface="Times New Roman" pitchFamily="18" charset="0"/>
              </a:rPr>
              <a:t>FS from </a:t>
            </a:r>
            <a:r>
              <a:rPr lang="en-GB" sz="1800" dirty="0">
                <a:latin typeface="Times New Roman" pitchFamily="18" charset="0"/>
                <a:cs typeface="Times New Roman" pitchFamily="18" charset="0"/>
              </a:rPr>
              <a:t>their own </a:t>
            </a:r>
            <a:r>
              <a:rPr lang="en-GB" sz="1800" dirty="0" smtClean="0">
                <a:latin typeface="Times New Roman" pitchFamily="18" charset="0"/>
                <a:cs typeface="Times New Roman" pitchFamily="18" charset="0"/>
              </a:rPr>
              <a:t>BS in </a:t>
            </a:r>
            <a:r>
              <a:rPr lang="en-GB" sz="1800" dirty="0">
                <a:latin typeface="Times New Roman" pitchFamily="18" charset="0"/>
                <a:cs typeface="Times New Roman" pitchFamily="18" charset="0"/>
              </a:rPr>
              <a:t>line with the provisions of the Seed Law. </a:t>
            </a:r>
            <a:r>
              <a:rPr lang="en-GB" sz="1800" i="1" dirty="0" smtClean="0">
                <a:solidFill>
                  <a:srgbClr val="C00000"/>
                </a:solidFill>
                <a:latin typeface="Times New Roman" pitchFamily="18" charset="0"/>
                <a:cs typeface="Times New Roman" pitchFamily="18" charset="0"/>
              </a:rPr>
              <a:t>(Sect </a:t>
            </a:r>
            <a:r>
              <a:rPr lang="en-GB" sz="1800" i="1" dirty="0">
                <a:solidFill>
                  <a:srgbClr val="C00000"/>
                </a:solidFill>
                <a:latin typeface="Times New Roman" pitchFamily="18" charset="0"/>
                <a:cs typeface="Times New Roman" pitchFamily="18" charset="0"/>
              </a:rPr>
              <a:t>7 a, </a:t>
            </a:r>
            <a:r>
              <a:rPr lang="en-GB" sz="1800" i="1" dirty="0" smtClean="0">
                <a:solidFill>
                  <a:srgbClr val="C00000"/>
                </a:solidFill>
                <a:latin typeface="Times New Roman" pitchFamily="18" charset="0"/>
                <a:cs typeface="Times New Roman" pitchFamily="18" charset="0"/>
              </a:rPr>
              <a:t>b)</a:t>
            </a:r>
          </a:p>
          <a:p>
            <a:pPr marL="3175" indent="-3175">
              <a:buNone/>
            </a:pPr>
            <a:r>
              <a:rPr lang="en-GB" sz="1800" i="1" dirty="0" smtClean="0">
                <a:solidFill>
                  <a:srgbClr val="7030A0"/>
                </a:solidFill>
                <a:latin typeface="Times New Roman" pitchFamily="18" charset="0"/>
                <a:cs typeface="Times New Roman" pitchFamily="18" charset="0"/>
              </a:rPr>
              <a:t>Seed conditioning and storage</a:t>
            </a:r>
            <a:endParaRPr lang="en-GB" sz="1800" i="1" dirty="0">
              <a:solidFill>
                <a:srgbClr val="7030A0"/>
              </a:solidFill>
              <a:latin typeface="Times New Roman" pitchFamily="18" charset="0"/>
              <a:cs typeface="Times New Roman" pitchFamily="18" charset="0"/>
            </a:endParaRPr>
          </a:p>
          <a:p>
            <a:pPr lvl="0" indent="-3175">
              <a:buNone/>
            </a:pPr>
            <a:r>
              <a:rPr lang="en-GB" sz="1800" dirty="0">
                <a:latin typeface="Times New Roman" pitchFamily="18" charset="0"/>
                <a:cs typeface="Times New Roman" pitchFamily="18" charset="0"/>
              </a:rPr>
              <a:t>Service </a:t>
            </a:r>
            <a:r>
              <a:rPr lang="en-GB" sz="1800" dirty="0" smtClean="0">
                <a:latin typeface="Times New Roman" pitchFamily="18" charset="0"/>
                <a:cs typeface="Times New Roman" pitchFamily="18" charset="0"/>
              </a:rPr>
              <a:t>the spare </a:t>
            </a:r>
            <a:r>
              <a:rPr lang="en-GB" sz="1800" dirty="0">
                <a:latin typeface="Times New Roman" pitchFamily="18" charset="0"/>
                <a:cs typeface="Times New Roman" pitchFamily="18" charset="0"/>
              </a:rPr>
              <a:t>capacity of existing seed plants to emerging private sector and encourage </a:t>
            </a:r>
            <a:r>
              <a:rPr lang="en-GB" sz="1800" dirty="0" smtClean="0">
                <a:latin typeface="Times New Roman" pitchFamily="18" charset="0"/>
                <a:cs typeface="Times New Roman" pitchFamily="18" charset="0"/>
              </a:rPr>
              <a:t>them to </a:t>
            </a:r>
            <a:r>
              <a:rPr lang="en-GB" sz="1800" dirty="0">
                <a:latin typeface="Times New Roman" pitchFamily="18" charset="0"/>
                <a:cs typeface="Times New Roman" pitchFamily="18" charset="0"/>
              </a:rPr>
              <a:t>invest in this area to meet their own specific needs </a:t>
            </a:r>
            <a:r>
              <a:rPr lang="en-GB" sz="1800" i="1" dirty="0" smtClean="0">
                <a:solidFill>
                  <a:srgbClr val="C00000"/>
                </a:solidFill>
                <a:latin typeface="Times New Roman" pitchFamily="18" charset="0"/>
                <a:cs typeface="Times New Roman" pitchFamily="18" charset="0"/>
              </a:rPr>
              <a:t>(Sect </a:t>
            </a:r>
            <a:r>
              <a:rPr lang="en-GB" sz="1800" i="1" dirty="0">
                <a:solidFill>
                  <a:srgbClr val="C00000"/>
                </a:solidFill>
                <a:latin typeface="Times New Roman" pitchFamily="18" charset="0"/>
                <a:cs typeface="Times New Roman" pitchFamily="18" charset="0"/>
              </a:rPr>
              <a:t>8</a:t>
            </a:r>
            <a:r>
              <a:rPr lang="en-GB" sz="1800" i="1" dirty="0" smtClean="0">
                <a:solidFill>
                  <a:srgbClr val="C00000"/>
                </a:solidFill>
                <a:latin typeface="Times New Roman" pitchFamily="18" charset="0"/>
                <a:cs typeface="Times New Roman" pitchFamily="18" charset="0"/>
              </a:rPr>
              <a:t>)</a:t>
            </a:r>
          </a:p>
          <a:p>
            <a:pPr marL="0" lvl="0" indent="0">
              <a:buNone/>
            </a:pPr>
            <a:r>
              <a:rPr lang="en-GB" sz="1800" i="1" dirty="0" smtClean="0">
                <a:solidFill>
                  <a:srgbClr val="7030A0"/>
                </a:solidFill>
                <a:latin typeface="Times New Roman" pitchFamily="18" charset="0"/>
                <a:cs typeface="Times New Roman" pitchFamily="18" charset="0"/>
              </a:rPr>
              <a:t>Seed Market, Distribution and Export</a:t>
            </a:r>
            <a:endParaRPr lang="en-GB" sz="1800" i="1" dirty="0">
              <a:solidFill>
                <a:srgbClr val="7030A0"/>
              </a:solidFill>
              <a:latin typeface="Times New Roman" pitchFamily="18" charset="0"/>
              <a:cs typeface="Times New Roman" pitchFamily="18" charset="0"/>
            </a:endParaRPr>
          </a:p>
          <a:p>
            <a:pPr marL="0" indent="0">
              <a:buNone/>
            </a:pPr>
            <a:r>
              <a:rPr lang="en-GB" sz="1800" dirty="0" smtClean="0">
                <a:latin typeface="Times New Roman" pitchFamily="18" charset="0"/>
                <a:cs typeface="Times New Roman" pitchFamily="18" charset="0"/>
              </a:rPr>
              <a:t>Government </a:t>
            </a:r>
            <a:r>
              <a:rPr lang="en-GB" sz="1800" dirty="0">
                <a:latin typeface="Times New Roman" pitchFamily="18" charset="0"/>
                <a:cs typeface="Times New Roman" pitchFamily="18" charset="0"/>
              </a:rPr>
              <a:t>will assist the private sector for marketing  and data source on seed demand, agro-ecological, needed facilities and other </a:t>
            </a:r>
            <a:r>
              <a:rPr lang="en-GB" sz="1800" dirty="0" smtClean="0">
                <a:latin typeface="Times New Roman" pitchFamily="18" charset="0"/>
                <a:cs typeface="Times New Roman" pitchFamily="18" charset="0"/>
              </a:rPr>
              <a:t>inputs </a:t>
            </a:r>
            <a:r>
              <a:rPr lang="en-GB" sz="1800" i="1" dirty="0" smtClean="0">
                <a:solidFill>
                  <a:srgbClr val="C00000"/>
                </a:solidFill>
                <a:latin typeface="Times New Roman" pitchFamily="18" charset="0"/>
                <a:cs typeface="Times New Roman" pitchFamily="18" charset="0"/>
              </a:rPr>
              <a:t>(Sect_10-b, c)</a:t>
            </a:r>
            <a:endParaRPr lang="en-GB" sz="1800" i="1" dirty="0">
              <a:solidFill>
                <a:srgbClr val="C00000"/>
              </a:solidFill>
              <a:latin typeface="Times New Roman" pitchFamily="18" charset="0"/>
              <a:cs typeface="Times New Roman" pitchFamily="18" charset="0"/>
            </a:endParaRPr>
          </a:p>
          <a:p>
            <a:pPr marL="0" indent="0">
              <a:buNone/>
            </a:pPr>
            <a:r>
              <a:rPr lang="en-GB" sz="1800" dirty="0">
                <a:latin typeface="Times New Roman" pitchFamily="18" charset="0"/>
                <a:cs typeface="Times New Roman" pitchFamily="18" charset="0"/>
              </a:rPr>
              <a:t>Farmers affected under emergency situations have to be assisted by Government </a:t>
            </a:r>
            <a:r>
              <a:rPr lang="en-GB" sz="1800" dirty="0" smtClean="0">
                <a:latin typeface="Times New Roman" pitchFamily="18" charset="0"/>
                <a:cs typeface="Times New Roman" pitchFamily="18" charset="0"/>
              </a:rPr>
              <a:t> </a:t>
            </a:r>
            <a:r>
              <a:rPr lang="en-GB" sz="1800" i="1" dirty="0" smtClean="0">
                <a:solidFill>
                  <a:srgbClr val="C00000"/>
                </a:solidFill>
                <a:latin typeface="Times New Roman" pitchFamily="18" charset="0"/>
                <a:cs typeface="Times New Roman" pitchFamily="18" charset="0"/>
              </a:rPr>
              <a:t>(Sect_10-d)</a:t>
            </a:r>
            <a:endParaRPr lang="en-GB" sz="1800" i="1" dirty="0">
              <a:solidFill>
                <a:srgbClr val="C00000"/>
              </a:solidFill>
              <a:latin typeface="Times New Roman" pitchFamily="18" charset="0"/>
              <a:cs typeface="Times New Roman" pitchFamily="18" charset="0"/>
            </a:endParaRPr>
          </a:p>
          <a:p>
            <a:pPr marL="0" indent="0">
              <a:buNone/>
            </a:pPr>
            <a:r>
              <a:rPr lang="en-GB" sz="1800" b="1" dirty="0" smtClean="0">
                <a:solidFill>
                  <a:srgbClr val="0000CC"/>
                </a:solidFill>
                <a:latin typeface="Times New Roman" pitchFamily="18" charset="0"/>
                <a:cs typeface="Times New Roman" pitchFamily="18" charset="0"/>
              </a:rPr>
              <a:t> </a:t>
            </a:r>
            <a:r>
              <a:rPr lang="en-GB" sz="1800" dirty="0" smtClean="0">
                <a:latin typeface="Times New Roman" pitchFamily="18" charset="0"/>
                <a:cs typeface="Times New Roman" pitchFamily="18" charset="0"/>
              </a:rPr>
              <a:t>Government </a:t>
            </a:r>
            <a:r>
              <a:rPr lang="en-GB" sz="1800" dirty="0">
                <a:latin typeface="Times New Roman" pitchFamily="18" charset="0"/>
                <a:cs typeface="Times New Roman" pitchFamily="18" charset="0"/>
              </a:rPr>
              <a:t>will support any private sector initiative that seeks to exploit the seed export potential</a:t>
            </a:r>
            <a:r>
              <a:rPr lang="en-GB" sz="1800" dirty="0" smtClean="0">
                <a:latin typeface="Times New Roman" pitchFamily="18" charset="0"/>
                <a:cs typeface="Times New Roman" pitchFamily="18" charset="0"/>
              </a:rPr>
              <a:t>. </a:t>
            </a:r>
            <a:r>
              <a:rPr lang="en-GB" sz="1800" i="1" dirty="0" smtClean="0">
                <a:solidFill>
                  <a:srgbClr val="C00000"/>
                </a:solidFill>
                <a:latin typeface="Times New Roman" pitchFamily="18" charset="0"/>
                <a:cs typeface="Times New Roman" pitchFamily="18" charset="0"/>
              </a:rPr>
              <a:t>(Sect_12)</a:t>
            </a:r>
            <a:endParaRPr lang="en-US" sz="1800" i="1" dirty="0">
              <a:solidFill>
                <a:srgbClr val="C00000"/>
              </a:solidFill>
              <a:latin typeface="Times New Roman" pitchFamily="18" charset="0"/>
              <a:cs typeface="Times New Roman" pitchFamily="18" charset="0"/>
            </a:endParaRPr>
          </a:p>
          <a:p>
            <a:pPr marL="0" lvl="0" indent="0">
              <a:buNone/>
            </a:pPr>
            <a:r>
              <a:rPr lang="en-GB" sz="1800" i="1" dirty="0" smtClean="0">
                <a:solidFill>
                  <a:srgbClr val="7030A0"/>
                </a:solidFill>
                <a:latin typeface="Times New Roman" pitchFamily="18" charset="0"/>
                <a:cs typeface="Times New Roman" pitchFamily="18" charset="0"/>
              </a:rPr>
              <a:t>Seed </a:t>
            </a:r>
            <a:r>
              <a:rPr lang="en-GB" sz="1800" i="1" dirty="0">
                <a:solidFill>
                  <a:srgbClr val="7030A0"/>
                </a:solidFill>
                <a:latin typeface="Times New Roman" pitchFamily="18" charset="0"/>
                <a:cs typeface="Times New Roman" pitchFamily="18" charset="0"/>
              </a:rPr>
              <a:t>Sector Development</a:t>
            </a:r>
            <a:endParaRPr lang="en-US" sz="1800" i="1" dirty="0">
              <a:solidFill>
                <a:srgbClr val="7030A0"/>
              </a:solidFill>
              <a:latin typeface="Times New Roman" pitchFamily="18" charset="0"/>
              <a:cs typeface="Times New Roman" pitchFamily="18" charset="0"/>
            </a:endParaRPr>
          </a:p>
          <a:p>
            <a:r>
              <a:rPr lang="en-GB" sz="1800" dirty="0" smtClean="0">
                <a:latin typeface="Times New Roman" pitchFamily="18" charset="0"/>
                <a:cs typeface="Times New Roman" pitchFamily="18" charset="0"/>
              </a:rPr>
              <a:t>provision </a:t>
            </a:r>
            <a:r>
              <a:rPr lang="en-GB" sz="1800" dirty="0">
                <a:latin typeface="Times New Roman" pitchFamily="18" charset="0"/>
                <a:cs typeface="Times New Roman" pitchFamily="18" charset="0"/>
              </a:rPr>
              <a:t>of low-interest credit to establish seed processing facilities, </a:t>
            </a:r>
            <a:r>
              <a:rPr lang="en-GB" sz="1800" dirty="0" smtClean="0">
                <a:latin typeface="Times New Roman" pitchFamily="18" charset="0"/>
                <a:cs typeface="Times New Roman" pitchFamily="18" charset="0"/>
              </a:rPr>
              <a:t>reduced </a:t>
            </a:r>
            <a:r>
              <a:rPr lang="en-GB" sz="1800" dirty="0">
                <a:latin typeface="Times New Roman" pitchFamily="18" charset="0"/>
                <a:cs typeface="Times New Roman" pitchFamily="18" charset="0"/>
              </a:rPr>
              <a:t>taxes on imported seed processing and handling machineries and </a:t>
            </a:r>
            <a:r>
              <a:rPr lang="en-GB" sz="1800" dirty="0" smtClean="0">
                <a:latin typeface="Times New Roman" pitchFamily="18" charset="0"/>
                <a:cs typeface="Times New Roman" pitchFamily="18" charset="0"/>
              </a:rPr>
              <a:t>equipment </a:t>
            </a:r>
            <a:r>
              <a:rPr lang="en-GB" sz="1800" i="1" dirty="0" smtClean="0">
                <a:solidFill>
                  <a:srgbClr val="C00000"/>
                </a:solidFill>
                <a:latin typeface="Times New Roman" pitchFamily="18" charset="0"/>
                <a:cs typeface="Times New Roman" pitchFamily="18" charset="0"/>
              </a:rPr>
              <a:t>(Sect-13)</a:t>
            </a:r>
            <a:endParaRPr lang="en-GB" sz="1800" i="1" dirty="0">
              <a:solidFill>
                <a:srgbClr val="C00000"/>
              </a:solidFill>
              <a:latin typeface="Times New Roman" pitchFamily="18" charset="0"/>
              <a:cs typeface="Times New Roman" pitchFamily="18" charset="0"/>
            </a:endParaRPr>
          </a:p>
          <a:p>
            <a:r>
              <a:rPr lang="en-US" sz="1800" dirty="0" smtClean="0">
                <a:latin typeface="Times New Roman" pitchFamily="18" charset="0"/>
                <a:cs typeface="Times New Roman" pitchFamily="18" charset="0"/>
              </a:rPr>
              <a:t>Government will undertake </a:t>
            </a:r>
            <a:r>
              <a:rPr lang="en-US" sz="1800" dirty="0">
                <a:latin typeface="Times New Roman" pitchFamily="18" charset="0"/>
                <a:cs typeface="Times New Roman" pitchFamily="18" charset="0"/>
              </a:rPr>
              <a:t>appropriate measures to ensure that farmers get reasonable returns when they sell their produce</a:t>
            </a:r>
            <a:r>
              <a:rPr lang="en-US" sz="1800" b="1" i="1" dirty="0" smtClean="0">
                <a:latin typeface="Times New Roman" pitchFamily="18" charset="0"/>
                <a:cs typeface="Times New Roman" pitchFamily="18" charset="0"/>
              </a:rPr>
              <a:t>.</a:t>
            </a:r>
            <a:r>
              <a:rPr lang="en-GB" sz="1800" dirty="0">
                <a:latin typeface="Times New Roman" pitchFamily="18" charset="0"/>
                <a:cs typeface="Times New Roman" pitchFamily="18" charset="0"/>
              </a:rPr>
              <a:t> </a:t>
            </a:r>
            <a:r>
              <a:rPr lang="en-GB" sz="1800" i="1" dirty="0" smtClean="0">
                <a:solidFill>
                  <a:srgbClr val="C00000"/>
                </a:solidFill>
                <a:latin typeface="Times New Roman" pitchFamily="18" charset="0"/>
                <a:cs typeface="Times New Roman" pitchFamily="18" charset="0"/>
              </a:rPr>
              <a:t>(Sect-13</a:t>
            </a:r>
            <a:r>
              <a:rPr lang="en-GB" sz="1800" i="1" dirty="0">
                <a:solidFill>
                  <a:srgbClr val="C00000"/>
                </a:solidFill>
                <a:latin typeface="Times New Roman" pitchFamily="18" charset="0"/>
                <a:cs typeface="Times New Roman" pitchFamily="18" charset="0"/>
              </a:rPr>
              <a:t>)</a:t>
            </a:r>
            <a:endParaRPr lang="en-US" sz="1800" b="1" i="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8EFE8EA-D193-41BB-8E22-E54470098F13}" type="slidenum">
              <a:rPr lang="en-US" smtClean="0"/>
              <a:pPr/>
              <a:t>11</a:t>
            </a:fld>
            <a:endParaRPr lang="en-US"/>
          </a:p>
        </p:txBody>
      </p:sp>
      <p:sp>
        <p:nvSpPr>
          <p:cNvPr id="5" name="Rectangle 4"/>
          <p:cNvSpPr/>
          <p:nvPr/>
        </p:nvSpPr>
        <p:spPr>
          <a:xfrm>
            <a:off x="457200" y="3810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Seed Policy</a:t>
            </a:r>
          </a:p>
        </p:txBody>
      </p:sp>
    </p:spTree>
    <p:extLst>
      <p:ext uri="{BB962C8B-B14F-4D97-AF65-F5344CB8AC3E}">
        <p14:creationId xmlns="" xmlns:p14="http://schemas.microsoft.com/office/powerpoint/2010/main" val="322813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487362"/>
          </a:xfrm>
        </p:spPr>
        <p:txBody>
          <a:bodyPr>
            <a:noAutofit/>
          </a:bodyPr>
          <a:lstStyle/>
          <a:p>
            <a:pPr algn="l"/>
            <a:r>
              <a:rPr lang="en-US" sz="2800" b="1" i="1" u="sng" dirty="0" smtClean="0">
                <a:solidFill>
                  <a:srgbClr val="FF0000"/>
                </a:solidFill>
                <a:latin typeface="Times New Roman" pitchFamily="18" charset="0"/>
                <a:cs typeface="Times New Roman" pitchFamily="18" charset="0"/>
              </a:rPr>
              <a:t>Seed Laws &amp; Related Laws  in Myanmar</a:t>
            </a:r>
            <a:endParaRPr lang="en-US" sz="2800" b="1" i="1" u="sng" dirty="0">
              <a:solidFill>
                <a:srgbClr val="FF0000"/>
              </a:solidFill>
              <a:latin typeface="Times New Roman" pitchFamily="18" charset="0"/>
              <a:cs typeface="Times New Roman" pitchFamily="18" charset="0"/>
            </a:endParaRPr>
          </a:p>
        </p:txBody>
      </p:sp>
      <p:graphicFrame>
        <p:nvGraphicFramePr>
          <p:cNvPr id="3" name="Content Placeholder 3"/>
          <p:cNvGraphicFramePr>
            <a:graphicFrameLocks/>
          </p:cNvGraphicFramePr>
          <p:nvPr/>
        </p:nvGraphicFramePr>
        <p:xfrm>
          <a:off x="0" y="990600"/>
          <a:ext cx="9143999" cy="5928544"/>
        </p:xfrm>
        <a:graphic>
          <a:graphicData uri="http://schemas.openxmlformats.org/drawingml/2006/table">
            <a:tbl>
              <a:tblPr firstRow="1" bandRow="1">
                <a:tableStyleId>{5C22544A-7EE6-4342-B048-85BDC9FD1C3A}</a:tableStyleId>
              </a:tblPr>
              <a:tblGrid>
                <a:gridCol w="548544"/>
                <a:gridCol w="1883532"/>
                <a:gridCol w="3445188"/>
                <a:gridCol w="1574083"/>
                <a:gridCol w="1692652"/>
              </a:tblGrid>
              <a:tr h="606463">
                <a:tc>
                  <a:txBody>
                    <a:bodyPr/>
                    <a:lstStyle/>
                    <a:p>
                      <a:pPr algn="ctr"/>
                      <a:r>
                        <a:rPr lang="en-US" sz="1800" b="1" dirty="0" smtClean="0">
                          <a:latin typeface="Times New Roman" pitchFamily="18" charset="0"/>
                          <a:cs typeface="Times New Roman" pitchFamily="18" charset="0"/>
                        </a:rPr>
                        <a:t>No.</a:t>
                      </a:r>
                      <a:endParaRPr lang="en-US" sz="1800" b="1" dirty="0">
                        <a:latin typeface="Times New Roman" pitchFamily="18" charset="0"/>
                        <a:cs typeface="Times New Roman" pitchFamily="18" charset="0"/>
                      </a:endParaRPr>
                    </a:p>
                  </a:txBody>
                  <a:tcPr anchor="ctr"/>
                </a:tc>
                <a:tc>
                  <a:txBody>
                    <a:bodyPr/>
                    <a:lstStyle/>
                    <a:p>
                      <a:pPr algn="ctr"/>
                      <a:r>
                        <a:rPr lang="en-US" sz="1800" b="1" dirty="0" smtClean="0">
                          <a:latin typeface="Times New Roman" pitchFamily="18" charset="0"/>
                          <a:cs typeface="Times New Roman" pitchFamily="18" charset="0"/>
                        </a:rPr>
                        <a:t>Title of Law</a:t>
                      </a:r>
                    </a:p>
                    <a:p>
                      <a:pPr algn="ctr"/>
                      <a:r>
                        <a:rPr lang="en-US" sz="1800" b="1" dirty="0" smtClean="0">
                          <a:latin typeface="Times New Roman" pitchFamily="18" charset="0"/>
                          <a:cs typeface="Times New Roman" pitchFamily="18" charset="0"/>
                        </a:rPr>
                        <a:t> or Regulation</a:t>
                      </a:r>
                      <a:endParaRPr lang="en-US" sz="1800" b="1" dirty="0">
                        <a:latin typeface="Times New Roman" pitchFamily="18" charset="0"/>
                        <a:cs typeface="Times New Roman" pitchFamily="18" charset="0"/>
                      </a:endParaRPr>
                    </a:p>
                  </a:txBody>
                  <a:tcPr anchor="ctr"/>
                </a:tc>
                <a:tc>
                  <a:txBody>
                    <a:bodyPr/>
                    <a:lstStyle/>
                    <a:p>
                      <a:pPr algn="ctr"/>
                      <a:r>
                        <a:rPr lang="en-US" sz="1800" b="1" dirty="0" smtClean="0">
                          <a:latin typeface="Times New Roman" pitchFamily="18" charset="0"/>
                          <a:cs typeface="Times New Roman" pitchFamily="18" charset="0"/>
                        </a:rPr>
                        <a:t>Scope of Law or Regulation</a:t>
                      </a:r>
                      <a:endParaRPr lang="en-US" sz="1800" b="1" dirty="0">
                        <a:latin typeface="Times New Roman" pitchFamily="18" charset="0"/>
                        <a:cs typeface="Times New Roman" pitchFamily="18" charset="0"/>
                      </a:endParaRPr>
                    </a:p>
                  </a:txBody>
                  <a:tcPr anchor="ctr"/>
                </a:tc>
                <a:tc>
                  <a:txBody>
                    <a:bodyPr/>
                    <a:lstStyle/>
                    <a:p>
                      <a:pPr algn="ctr"/>
                      <a:r>
                        <a:rPr lang="en-US" sz="1800" b="1" dirty="0" smtClean="0">
                          <a:latin typeface="Times New Roman" pitchFamily="18" charset="0"/>
                          <a:cs typeface="Times New Roman" pitchFamily="18" charset="0"/>
                        </a:rPr>
                        <a:t>Responsible </a:t>
                      </a:r>
                    </a:p>
                    <a:p>
                      <a:pPr algn="ctr"/>
                      <a:r>
                        <a:rPr lang="en-US" sz="1800" b="1" dirty="0" smtClean="0">
                          <a:latin typeface="Times New Roman" pitchFamily="18" charset="0"/>
                          <a:cs typeface="Times New Roman" pitchFamily="18" charset="0"/>
                        </a:rPr>
                        <a:t>Agency</a:t>
                      </a:r>
                      <a:endParaRPr lang="en-US" sz="1800" b="1" dirty="0">
                        <a:latin typeface="Times New Roman" pitchFamily="18" charset="0"/>
                        <a:cs typeface="Times New Roman" pitchFamily="18" charset="0"/>
                      </a:endParaRPr>
                    </a:p>
                  </a:txBody>
                  <a:tcPr anchor="ctr"/>
                </a:tc>
                <a:tc>
                  <a:txBody>
                    <a:bodyPr/>
                    <a:lstStyle/>
                    <a:p>
                      <a:pPr algn="ctr"/>
                      <a:r>
                        <a:rPr lang="en-US" sz="1800" b="1" dirty="0" smtClean="0">
                          <a:latin typeface="Times New Roman" pitchFamily="18" charset="0"/>
                          <a:cs typeface="Times New Roman" pitchFamily="18" charset="0"/>
                        </a:rPr>
                        <a:t>Status</a:t>
                      </a:r>
                      <a:endParaRPr lang="en-US" sz="1800" b="1" dirty="0">
                        <a:latin typeface="Times New Roman" pitchFamily="18" charset="0"/>
                        <a:cs typeface="Times New Roman" pitchFamily="18" charset="0"/>
                      </a:endParaRPr>
                    </a:p>
                  </a:txBody>
                  <a:tcPr anchor="ctr"/>
                </a:tc>
              </a:tr>
              <a:tr h="606463">
                <a:tc>
                  <a:txBody>
                    <a:bodyPr/>
                    <a:lstStyle/>
                    <a:p>
                      <a:r>
                        <a:rPr lang="en-US" sz="1800" b="0" dirty="0" smtClean="0">
                          <a:solidFill>
                            <a:schemeClr val="tx1"/>
                          </a:solidFill>
                          <a:latin typeface="Times New Roman" pitchFamily="18" charset="0"/>
                          <a:cs typeface="Times New Roman" pitchFamily="18" charset="0"/>
                        </a:rPr>
                        <a:t>1.</a:t>
                      </a:r>
                      <a:endParaRPr lang="en-US" sz="1800" b="0" dirty="0">
                        <a:solidFill>
                          <a:schemeClr val="tx1"/>
                        </a:solidFill>
                        <a:latin typeface="Times New Roman" pitchFamily="18" charset="0"/>
                        <a:cs typeface="Times New Roman" pitchFamily="18" charset="0"/>
                      </a:endParaRPr>
                    </a:p>
                  </a:txBody>
                  <a:tcPr/>
                </a:tc>
                <a:tc>
                  <a:txBody>
                    <a:bodyPr/>
                    <a:lstStyle/>
                    <a:p>
                      <a:r>
                        <a:rPr lang="en-US" sz="1800" b="0" dirty="0" smtClean="0">
                          <a:solidFill>
                            <a:schemeClr val="tx1"/>
                          </a:solidFill>
                          <a:latin typeface="Times New Roman" pitchFamily="18" charset="0"/>
                          <a:cs typeface="Times New Roman" pitchFamily="18" charset="0"/>
                        </a:rPr>
                        <a:t>The Seed Law</a:t>
                      </a:r>
                      <a:endParaRPr lang="en-US" sz="1800" b="0" dirty="0">
                        <a:solidFill>
                          <a:schemeClr val="tx1"/>
                        </a:solidFill>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To maintain</a:t>
                      </a:r>
                      <a:r>
                        <a:rPr lang="en-US" sz="1800" b="0" i="1" baseline="0" dirty="0" smtClean="0">
                          <a:solidFill>
                            <a:srgbClr val="7030A0"/>
                          </a:solidFill>
                          <a:latin typeface="Times New Roman" pitchFamily="18" charset="0"/>
                          <a:cs typeface="Times New Roman" pitchFamily="18" charset="0"/>
                        </a:rPr>
                        <a:t> quality and the use of seeds</a:t>
                      </a:r>
                      <a:endParaRPr lang="en-US" sz="1800" b="0" i="1" dirty="0">
                        <a:solidFill>
                          <a:srgbClr val="7030A0"/>
                        </a:solidFill>
                        <a:latin typeface="Times New Roman" pitchFamily="18" charset="0"/>
                        <a:cs typeface="Times New Roman" pitchFamily="18" charset="0"/>
                      </a:endParaRPr>
                    </a:p>
                  </a:txBody>
                  <a:tcPr/>
                </a:tc>
                <a:tc>
                  <a:txBody>
                    <a:bodyPr/>
                    <a:lstStyle/>
                    <a:p>
                      <a:pPr algn="ctr"/>
                      <a:r>
                        <a:rPr lang="en-US" sz="1800" b="1" dirty="0" smtClean="0">
                          <a:solidFill>
                            <a:srgbClr val="C00000"/>
                          </a:solidFill>
                          <a:latin typeface="Times New Roman" pitchFamily="18" charset="0"/>
                          <a:cs typeface="Times New Roman" pitchFamily="18" charset="0"/>
                        </a:rPr>
                        <a:t>MOAI</a:t>
                      </a:r>
                      <a:endParaRPr lang="en-US" sz="1800" b="1" dirty="0">
                        <a:solidFill>
                          <a:srgbClr val="C00000"/>
                        </a:solidFill>
                        <a:latin typeface="Times New Roman" pitchFamily="18" charset="0"/>
                        <a:cs typeface="Times New Roman" pitchFamily="18" charset="0"/>
                      </a:endParaRPr>
                    </a:p>
                  </a:txBody>
                  <a:tcPr/>
                </a:tc>
                <a:tc>
                  <a:txBody>
                    <a:bodyPr/>
                    <a:lstStyle/>
                    <a:p>
                      <a:r>
                        <a:rPr lang="en-US" sz="1800" b="0" dirty="0" smtClean="0">
                          <a:solidFill>
                            <a:schemeClr val="tx1"/>
                          </a:solidFill>
                          <a:latin typeface="Times New Roman" pitchFamily="18" charset="0"/>
                          <a:cs typeface="Times New Roman" pitchFamily="18" charset="0"/>
                        </a:rPr>
                        <a:t>Enacted 2011</a:t>
                      </a:r>
                      <a:endParaRPr lang="en-US" sz="1800" b="0" dirty="0">
                        <a:solidFill>
                          <a:schemeClr val="tx1"/>
                        </a:solidFill>
                        <a:latin typeface="Times New Roman" pitchFamily="18" charset="0"/>
                        <a:cs typeface="Times New Roman" pitchFamily="18" charset="0"/>
                      </a:endParaRPr>
                    </a:p>
                  </a:txBody>
                  <a:tcPr/>
                </a:tc>
              </a:tr>
              <a:tr h="606463">
                <a:tc>
                  <a:txBody>
                    <a:bodyPr/>
                    <a:lstStyle/>
                    <a:p>
                      <a:r>
                        <a:rPr lang="en-US" sz="1800" b="0" dirty="0" smtClean="0">
                          <a:solidFill>
                            <a:schemeClr val="tx1"/>
                          </a:solidFill>
                          <a:latin typeface="Times New Roman" pitchFamily="18" charset="0"/>
                          <a:cs typeface="Times New Roman" pitchFamily="18" charset="0"/>
                        </a:rPr>
                        <a:t>2.</a:t>
                      </a:r>
                      <a:endParaRPr lang="en-US" sz="1800" b="0" dirty="0">
                        <a:solidFill>
                          <a:schemeClr val="tx1"/>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Plant Varietal protection Law</a:t>
                      </a:r>
                      <a:endParaRPr lang="en-US" sz="18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Intellectual</a:t>
                      </a:r>
                      <a:r>
                        <a:rPr lang="en-US" sz="1800" b="0" i="1" baseline="0" dirty="0" smtClean="0">
                          <a:solidFill>
                            <a:srgbClr val="7030A0"/>
                          </a:solidFill>
                          <a:latin typeface="Times New Roman" pitchFamily="18" charset="0"/>
                          <a:cs typeface="Times New Roman" pitchFamily="18" charset="0"/>
                        </a:rPr>
                        <a:t> property right of breeder</a:t>
                      </a:r>
                      <a:endParaRPr lang="en-US" sz="1800" b="0" i="1" dirty="0">
                        <a:solidFill>
                          <a:srgbClr val="7030A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Times New Roman" pitchFamily="18" charset="0"/>
                          <a:cs typeface="Times New Roman" pitchFamily="18" charset="0"/>
                        </a:rPr>
                        <a:t>MOAI</a:t>
                      </a:r>
                    </a:p>
                  </a:txBody>
                  <a:tcPr/>
                </a:tc>
                <a:tc>
                  <a:txBody>
                    <a:bodyPr/>
                    <a:lstStyle/>
                    <a:p>
                      <a:r>
                        <a:rPr lang="en-US" sz="1800" b="0" dirty="0" smtClean="0">
                          <a:latin typeface="Times New Roman" pitchFamily="18" charset="0"/>
                          <a:cs typeface="Times New Roman" pitchFamily="18" charset="0"/>
                        </a:rPr>
                        <a:t>Enacted 2016</a:t>
                      </a:r>
                      <a:endParaRPr lang="en-US" sz="1800" b="0" dirty="0">
                        <a:latin typeface="Times New Roman" pitchFamily="18" charset="0"/>
                        <a:cs typeface="Times New Roman" pitchFamily="18" charset="0"/>
                      </a:endParaRPr>
                    </a:p>
                  </a:txBody>
                  <a:tcPr/>
                </a:tc>
              </a:tr>
              <a:tr h="606463">
                <a:tc>
                  <a:txBody>
                    <a:bodyPr/>
                    <a:lstStyle/>
                    <a:p>
                      <a:r>
                        <a:rPr lang="en-US" sz="1800" b="0" dirty="0" smtClean="0">
                          <a:latin typeface="Times New Roman" pitchFamily="18" charset="0"/>
                          <a:cs typeface="Times New Roman" pitchFamily="18" charset="0"/>
                        </a:rPr>
                        <a:t>3.</a:t>
                      </a:r>
                      <a:endParaRPr lang="en-US" sz="1800" b="0" dirty="0">
                        <a:latin typeface="Times New Roman" pitchFamily="18" charset="0"/>
                        <a:cs typeface="Times New Roman" pitchFamily="18" charset="0"/>
                      </a:endParaRPr>
                    </a:p>
                  </a:txBody>
                  <a:tcPr/>
                </a:tc>
                <a:tc>
                  <a:txBody>
                    <a:bodyPr/>
                    <a:lstStyle/>
                    <a:p>
                      <a:r>
                        <a:rPr lang="en-US" sz="1600" b="0" dirty="0" smtClean="0">
                          <a:latin typeface="Times New Roman" pitchFamily="18" charset="0"/>
                          <a:cs typeface="Times New Roman" pitchFamily="18" charset="0"/>
                        </a:rPr>
                        <a:t>The Law of Protection of the farmer Rights and Enhancement of their Benefits</a:t>
                      </a:r>
                      <a:endParaRPr lang="en-US" sz="16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To</a:t>
                      </a:r>
                      <a:r>
                        <a:rPr lang="en-US" sz="1800" b="0" i="1" baseline="0" dirty="0" smtClean="0">
                          <a:solidFill>
                            <a:srgbClr val="7030A0"/>
                          </a:solidFill>
                          <a:latin typeface="Times New Roman" pitchFamily="18" charset="0"/>
                          <a:cs typeface="Times New Roman" pitchFamily="18" charset="0"/>
                        </a:rPr>
                        <a:t> protect the farmers’ right</a:t>
                      </a:r>
                      <a:endParaRPr lang="en-US" sz="1800" b="0" i="1" dirty="0">
                        <a:solidFill>
                          <a:srgbClr val="7030A0"/>
                        </a:solidFill>
                        <a:latin typeface="Times New Roman" pitchFamily="18" charset="0"/>
                        <a:cs typeface="Times New Roman" pitchFamily="18" charset="0"/>
                      </a:endParaRPr>
                    </a:p>
                  </a:txBody>
                  <a:tcPr/>
                </a:tc>
                <a:tc>
                  <a:txBody>
                    <a:bodyPr/>
                    <a:lstStyle/>
                    <a:p>
                      <a:pPr algn="ctr"/>
                      <a:r>
                        <a:rPr lang="en-US" sz="1800" b="1" dirty="0" smtClean="0">
                          <a:solidFill>
                            <a:srgbClr val="C00000"/>
                          </a:solidFill>
                          <a:latin typeface="Times New Roman" pitchFamily="18" charset="0"/>
                          <a:cs typeface="Times New Roman" pitchFamily="18" charset="0"/>
                        </a:rPr>
                        <a:t>MOAI</a:t>
                      </a:r>
                      <a:endParaRPr lang="en-US" sz="1800" b="1" dirty="0">
                        <a:solidFill>
                          <a:srgbClr val="C00000"/>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Enacted 2013</a:t>
                      </a:r>
                      <a:endParaRPr lang="en-US" sz="1800" b="0" dirty="0">
                        <a:latin typeface="Times New Roman" pitchFamily="18" charset="0"/>
                        <a:cs typeface="Times New Roman" pitchFamily="18" charset="0"/>
                      </a:endParaRPr>
                    </a:p>
                  </a:txBody>
                  <a:tcPr/>
                </a:tc>
              </a:tr>
              <a:tr h="502920">
                <a:tc>
                  <a:txBody>
                    <a:bodyPr/>
                    <a:lstStyle/>
                    <a:p>
                      <a:r>
                        <a:rPr lang="en-US" sz="1800" b="0" dirty="0" smtClean="0">
                          <a:latin typeface="Times New Roman" pitchFamily="18" charset="0"/>
                          <a:cs typeface="Times New Roman" pitchFamily="18" charset="0"/>
                        </a:rPr>
                        <a:t>4.</a:t>
                      </a:r>
                      <a:endParaRPr lang="en-US" sz="1800" b="0" dirty="0">
                        <a:latin typeface="Times New Roman" pitchFamily="18" charset="0"/>
                        <a:cs typeface="Times New Roman" pitchFamily="18" charset="0"/>
                      </a:endParaRPr>
                    </a:p>
                  </a:txBody>
                  <a:tcPr/>
                </a:tc>
                <a:tc>
                  <a:txBody>
                    <a:bodyPr/>
                    <a:lstStyle/>
                    <a:p>
                      <a:r>
                        <a:rPr lang="en-US" sz="1600" b="0" dirty="0" smtClean="0">
                          <a:latin typeface="Times New Roman" pitchFamily="18" charset="0"/>
                          <a:cs typeface="Times New Roman" pitchFamily="18" charset="0"/>
                        </a:rPr>
                        <a:t>Farmland Law</a:t>
                      </a:r>
                      <a:endParaRPr lang="en-US" sz="16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Right to use the Farmland</a:t>
                      </a:r>
                      <a:endParaRPr lang="en-US" sz="1800" b="0" i="1" dirty="0">
                        <a:solidFill>
                          <a:srgbClr val="7030A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Times New Roman" pitchFamily="18" charset="0"/>
                          <a:cs typeface="Times New Roman" pitchFamily="18" charset="0"/>
                        </a:rPr>
                        <a:t>MOAI</a:t>
                      </a:r>
                    </a:p>
                  </a:txBody>
                  <a:tcPr/>
                </a:tc>
                <a:tc>
                  <a:txBody>
                    <a:bodyPr/>
                    <a:lstStyle/>
                    <a:p>
                      <a:pPr algn="ctr"/>
                      <a:r>
                        <a:rPr lang="en-US" sz="1800" b="0" dirty="0" smtClean="0">
                          <a:latin typeface="Times New Roman" pitchFamily="18" charset="0"/>
                          <a:cs typeface="Times New Roman" pitchFamily="18" charset="0"/>
                        </a:rPr>
                        <a:t>Enacted 2012</a:t>
                      </a:r>
                      <a:endParaRPr lang="en-US" sz="1800" b="0" dirty="0">
                        <a:latin typeface="Times New Roman" pitchFamily="18" charset="0"/>
                        <a:cs typeface="Times New Roman" pitchFamily="18" charset="0"/>
                      </a:endParaRPr>
                    </a:p>
                  </a:txBody>
                  <a:tcPr/>
                </a:tc>
              </a:tr>
              <a:tr h="426720">
                <a:tc>
                  <a:txBody>
                    <a:bodyPr/>
                    <a:lstStyle/>
                    <a:p>
                      <a:r>
                        <a:rPr lang="en-US" sz="1800" b="0" dirty="0" smtClean="0">
                          <a:latin typeface="Times New Roman" pitchFamily="18" charset="0"/>
                          <a:cs typeface="Times New Roman" pitchFamily="18" charset="0"/>
                        </a:rPr>
                        <a:t>5.</a:t>
                      </a:r>
                      <a:endParaRPr lang="en-US" sz="1800" b="0" dirty="0">
                        <a:latin typeface="Times New Roman" pitchFamily="18" charset="0"/>
                        <a:cs typeface="Times New Roman" pitchFamily="18" charset="0"/>
                      </a:endParaRPr>
                    </a:p>
                  </a:txBody>
                  <a:tcPr/>
                </a:tc>
                <a:tc>
                  <a:txBody>
                    <a:bodyPr/>
                    <a:lstStyle/>
                    <a:p>
                      <a:r>
                        <a:rPr lang="en-US" sz="1600" b="0" dirty="0" smtClean="0">
                          <a:latin typeface="Times New Roman" pitchFamily="18" charset="0"/>
                          <a:cs typeface="Times New Roman" pitchFamily="18" charset="0"/>
                        </a:rPr>
                        <a:t>Vacant, Fallow and Virgin Land Management Law</a:t>
                      </a:r>
                      <a:endParaRPr lang="en-US" sz="16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Right to Cultivate or Utilize Vacant, Fallow and Virgin Lands </a:t>
                      </a:r>
                      <a:endParaRPr lang="en-US" sz="1800" b="0" i="1" dirty="0">
                        <a:solidFill>
                          <a:srgbClr val="7030A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Times New Roman" pitchFamily="18" charset="0"/>
                          <a:cs typeface="Times New Roman" pitchFamily="18" charset="0"/>
                        </a:rPr>
                        <a:t>MOAI</a:t>
                      </a:r>
                    </a:p>
                  </a:txBody>
                  <a:tcPr/>
                </a:tc>
                <a:tc>
                  <a:txBody>
                    <a:bodyPr/>
                    <a:lstStyle/>
                    <a:p>
                      <a:pPr algn="ctr"/>
                      <a:r>
                        <a:rPr lang="en-US" sz="1800" b="0" dirty="0" smtClean="0">
                          <a:latin typeface="Times New Roman" pitchFamily="18" charset="0"/>
                          <a:cs typeface="Times New Roman" pitchFamily="18" charset="0"/>
                        </a:rPr>
                        <a:t>Enacted 2012</a:t>
                      </a:r>
                      <a:endParaRPr lang="en-US" sz="1800" b="0" dirty="0">
                        <a:latin typeface="Times New Roman" pitchFamily="18" charset="0"/>
                        <a:cs typeface="Times New Roman" pitchFamily="18" charset="0"/>
                      </a:endParaRPr>
                    </a:p>
                  </a:txBody>
                  <a:tcPr/>
                </a:tc>
              </a:tr>
              <a:tr h="346551">
                <a:tc>
                  <a:txBody>
                    <a:bodyPr/>
                    <a:lstStyle/>
                    <a:p>
                      <a:r>
                        <a:rPr lang="en-US" sz="1800" b="0" dirty="0" smtClean="0">
                          <a:latin typeface="Times New Roman" pitchFamily="18" charset="0"/>
                          <a:cs typeface="Times New Roman" pitchFamily="18" charset="0"/>
                        </a:rPr>
                        <a:t>6.</a:t>
                      </a:r>
                      <a:endParaRPr lang="en-US" sz="1800" b="0" dirty="0">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Fertilizer Law</a:t>
                      </a:r>
                      <a:endParaRPr lang="en-US" sz="18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To manage the use of fertilizer</a:t>
                      </a:r>
                      <a:endParaRPr lang="en-US" sz="1800" b="0" i="1" dirty="0">
                        <a:solidFill>
                          <a:srgbClr val="7030A0"/>
                        </a:solidFill>
                        <a:latin typeface="Times New Roman" pitchFamily="18" charset="0"/>
                        <a:cs typeface="Times New Roman" pitchFamily="18" charset="0"/>
                      </a:endParaRPr>
                    </a:p>
                  </a:txBody>
                  <a:tcPr/>
                </a:tc>
                <a:tc>
                  <a:txBody>
                    <a:bodyPr/>
                    <a:lstStyle/>
                    <a:p>
                      <a:pPr algn="ctr"/>
                      <a:r>
                        <a:rPr lang="en-US" sz="1800" b="1" dirty="0" smtClean="0">
                          <a:solidFill>
                            <a:srgbClr val="C00000"/>
                          </a:solidFill>
                          <a:latin typeface="Times New Roman" pitchFamily="18" charset="0"/>
                          <a:cs typeface="Times New Roman" pitchFamily="18" charset="0"/>
                        </a:rPr>
                        <a:t>MOAI</a:t>
                      </a:r>
                      <a:endParaRPr lang="en-US" sz="1800" b="1" dirty="0">
                        <a:solidFill>
                          <a:srgbClr val="C00000"/>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Enacted 2002</a:t>
                      </a:r>
                      <a:endParaRPr lang="en-US" sz="1800" b="0" dirty="0">
                        <a:latin typeface="Times New Roman" pitchFamily="18" charset="0"/>
                        <a:cs typeface="Times New Roman" pitchFamily="18" charset="0"/>
                      </a:endParaRPr>
                    </a:p>
                  </a:txBody>
                  <a:tcPr/>
                </a:tc>
              </a:tr>
              <a:tr h="365944">
                <a:tc>
                  <a:txBody>
                    <a:bodyPr/>
                    <a:lstStyle/>
                    <a:p>
                      <a:r>
                        <a:rPr lang="en-US" sz="1800" b="0" dirty="0" smtClean="0">
                          <a:solidFill>
                            <a:schemeClr val="tx1"/>
                          </a:solidFill>
                          <a:latin typeface="Times New Roman" pitchFamily="18" charset="0"/>
                          <a:cs typeface="Times New Roman" pitchFamily="18" charset="0"/>
                        </a:rPr>
                        <a:t>7.</a:t>
                      </a:r>
                      <a:endParaRPr lang="en-US" sz="1800" b="0" dirty="0">
                        <a:solidFill>
                          <a:schemeClr val="tx1"/>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Pesticide Law</a:t>
                      </a:r>
                      <a:endParaRPr lang="en-US" sz="18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Covers the use of pesticides</a:t>
                      </a:r>
                      <a:endParaRPr lang="en-US" sz="1800" b="0" i="1" dirty="0">
                        <a:solidFill>
                          <a:srgbClr val="7030A0"/>
                        </a:solidFill>
                        <a:latin typeface="Times New Roman" pitchFamily="18" charset="0"/>
                        <a:cs typeface="Times New Roman" pitchFamily="18" charset="0"/>
                      </a:endParaRPr>
                    </a:p>
                  </a:txBody>
                  <a:tcPr/>
                </a:tc>
                <a:tc>
                  <a:txBody>
                    <a:bodyPr/>
                    <a:lstStyle/>
                    <a:p>
                      <a:pPr algn="ctr"/>
                      <a:r>
                        <a:rPr lang="en-US" sz="1800" b="1" dirty="0" smtClean="0">
                          <a:solidFill>
                            <a:srgbClr val="C00000"/>
                          </a:solidFill>
                          <a:latin typeface="Times New Roman" pitchFamily="18" charset="0"/>
                          <a:cs typeface="Times New Roman" pitchFamily="18" charset="0"/>
                        </a:rPr>
                        <a:t>MOAI</a:t>
                      </a:r>
                      <a:endParaRPr lang="en-US" sz="1800" b="1" dirty="0">
                        <a:solidFill>
                          <a:srgbClr val="C00000"/>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Enacted 1990</a:t>
                      </a:r>
                      <a:endParaRPr lang="en-US" sz="1800" b="0" dirty="0">
                        <a:latin typeface="Times New Roman" pitchFamily="18" charset="0"/>
                        <a:cs typeface="Times New Roman" pitchFamily="18" charset="0"/>
                      </a:endParaRPr>
                    </a:p>
                  </a:txBody>
                  <a:tcPr/>
                </a:tc>
              </a:tr>
              <a:tr h="365944">
                <a:tc>
                  <a:txBody>
                    <a:bodyPr/>
                    <a:lstStyle/>
                    <a:p>
                      <a:r>
                        <a:rPr lang="en-US" sz="1800" b="0" dirty="0" smtClean="0">
                          <a:latin typeface="Times New Roman" pitchFamily="18" charset="0"/>
                          <a:cs typeface="Times New Roman" pitchFamily="18" charset="0"/>
                        </a:rPr>
                        <a:t>8.</a:t>
                      </a:r>
                      <a:endParaRPr lang="en-US" sz="1800" b="0" dirty="0">
                        <a:latin typeface="Times New Roman" pitchFamily="18" charset="0"/>
                        <a:cs typeface="Times New Roman" pitchFamily="18" charset="0"/>
                      </a:endParaRPr>
                    </a:p>
                  </a:txBody>
                  <a:tcPr/>
                </a:tc>
                <a:tc>
                  <a:txBody>
                    <a:bodyPr/>
                    <a:lstStyle/>
                    <a:p>
                      <a:r>
                        <a:rPr lang="en-US" sz="1600" b="0" dirty="0" smtClean="0">
                          <a:latin typeface="Times New Roman" pitchFamily="18" charset="0"/>
                          <a:cs typeface="Times New Roman" pitchFamily="18" charset="0"/>
                        </a:rPr>
                        <a:t>Plant Pest</a:t>
                      </a:r>
                      <a:r>
                        <a:rPr lang="en-US" sz="1600" b="0" baseline="0" dirty="0" smtClean="0">
                          <a:latin typeface="Times New Roman" pitchFamily="18" charset="0"/>
                          <a:cs typeface="Times New Roman" pitchFamily="18" charset="0"/>
                        </a:rPr>
                        <a:t> </a:t>
                      </a:r>
                    </a:p>
                    <a:p>
                      <a:r>
                        <a:rPr lang="en-US" sz="1600" b="0" baseline="0" dirty="0" smtClean="0">
                          <a:latin typeface="Times New Roman" pitchFamily="18" charset="0"/>
                          <a:cs typeface="Times New Roman" pitchFamily="18" charset="0"/>
                        </a:rPr>
                        <a:t>Quarantine Law</a:t>
                      </a:r>
                      <a:endParaRPr lang="en-US" sz="1600" b="0" dirty="0">
                        <a:latin typeface="Times New Roman" pitchFamily="18" charset="0"/>
                        <a:cs typeface="Times New Roman" pitchFamily="18" charset="0"/>
                      </a:endParaRPr>
                    </a:p>
                  </a:txBody>
                  <a:tcPr/>
                </a:tc>
                <a:tc>
                  <a:txBody>
                    <a:bodyPr/>
                    <a:lstStyle/>
                    <a:p>
                      <a:r>
                        <a:rPr lang="en-US" sz="1800" b="0" i="1" dirty="0" smtClean="0">
                          <a:solidFill>
                            <a:srgbClr val="7030A0"/>
                          </a:solidFill>
                          <a:latin typeface="Times New Roman" pitchFamily="18" charset="0"/>
                          <a:cs typeface="Times New Roman" pitchFamily="18" charset="0"/>
                        </a:rPr>
                        <a:t>To Prevent quarantine pests from entering into Myanmar</a:t>
                      </a:r>
                      <a:endParaRPr lang="en-US" sz="1800" b="0" i="1" dirty="0">
                        <a:solidFill>
                          <a:srgbClr val="7030A0"/>
                        </a:solidFill>
                        <a:latin typeface="Times New Roman" pitchFamily="18" charset="0"/>
                        <a:cs typeface="Times New Roman" pitchFamily="18" charset="0"/>
                      </a:endParaRPr>
                    </a:p>
                  </a:txBody>
                  <a:tcPr/>
                </a:tc>
                <a:tc>
                  <a:txBody>
                    <a:bodyPr/>
                    <a:lstStyle/>
                    <a:p>
                      <a:pPr algn="ctr"/>
                      <a:r>
                        <a:rPr lang="en-US" sz="1800" b="1" dirty="0" smtClean="0">
                          <a:solidFill>
                            <a:srgbClr val="C00000"/>
                          </a:solidFill>
                          <a:latin typeface="Times New Roman" pitchFamily="18" charset="0"/>
                          <a:cs typeface="Times New Roman" pitchFamily="18" charset="0"/>
                        </a:rPr>
                        <a:t>MOAI</a:t>
                      </a:r>
                      <a:endParaRPr lang="en-US" sz="1800" b="1" dirty="0">
                        <a:solidFill>
                          <a:srgbClr val="C00000"/>
                        </a:solidFill>
                        <a:latin typeface="Times New Roman" pitchFamily="18" charset="0"/>
                        <a:cs typeface="Times New Roman" pitchFamily="18" charset="0"/>
                      </a:endParaRPr>
                    </a:p>
                  </a:txBody>
                  <a:tcPr/>
                </a:tc>
                <a:tc>
                  <a:txBody>
                    <a:bodyPr/>
                    <a:lstStyle/>
                    <a:p>
                      <a:r>
                        <a:rPr lang="en-US" sz="1800" b="0" dirty="0" smtClean="0">
                          <a:latin typeface="Times New Roman" pitchFamily="18" charset="0"/>
                          <a:cs typeface="Times New Roman" pitchFamily="18" charset="0"/>
                        </a:rPr>
                        <a:t>Enacted 1993</a:t>
                      </a:r>
                      <a:endParaRPr lang="en-US" sz="1800" b="0" dirty="0">
                        <a:latin typeface="Times New Roman" pitchFamily="18" charset="0"/>
                        <a:cs typeface="Times New Roman" pitchFamily="18" charset="0"/>
                      </a:endParaRPr>
                    </a:p>
                  </a:txBody>
                  <a:tcPr/>
                </a:tc>
              </a:tr>
            </a:tbl>
          </a:graphicData>
        </a:graphic>
      </p:graphicFrame>
      <p:sp>
        <p:nvSpPr>
          <p:cNvPr id="7" name="Slide Number Placeholder 6"/>
          <p:cNvSpPr>
            <a:spLocks noGrp="1"/>
          </p:cNvSpPr>
          <p:nvPr>
            <p:ph type="sldNum" sz="quarter" idx="12"/>
          </p:nvPr>
        </p:nvSpPr>
        <p:spPr/>
        <p:txBody>
          <a:bodyPr/>
          <a:lstStyle/>
          <a:p>
            <a:fld id="{D30A611F-4702-43EB-A78E-6D77188B178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153400" cy="6248400"/>
          </a:xfrm>
        </p:spPr>
        <p:txBody>
          <a:bodyPr>
            <a:noAutofit/>
          </a:bodyPr>
          <a:lstStyle/>
          <a:p>
            <a:pPr>
              <a:buNone/>
            </a:pPr>
            <a:r>
              <a:rPr lang="en-US" sz="2000" dirty="0" smtClean="0">
                <a:solidFill>
                  <a:srgbClr val="C00000"/>
                </a:solidFill>
                <a:latin typeface="Times New Roman" pitchFamily="18" charset="0"/>
                <a:cs typeface="Times New Roman" pitchFamily="18" charset="0"/>
              </a:rPr>
              <a:t>Enacted 2011,  Amended 2015</a:t>
            </a:r>
          </a:p>
          <a:p>
            <a:pPr>
              <a:buNone/>
            </a:pPr>
            <a:r>
              <a:rPr lang="en-US" sz="2000" i="1" dirty="0" smtClean="0">
                <a:solidFill>
                  <a:srgbClr val="7030A0"/>
                </a:solidFill>
                <a:latin typeface="Times New Roman" pitchFamily="18" charset="0"/>
                <a:cs typeface="Times New Roman" pitchFamily="18" charset="0"/>
              </a:rPr>
              <a:t>Four objectives</a:t>
            </a:r>
            <a:r>
              <a:rPr lang="en-US" sz="2000" dirty="0" smtClean="0">
                <a:latin typeface="Times New Roman" pitchFamily="18" charset="0"/>
                <a:cs typeface="Times New Roman" pitchFamily="18" charset="0"/>
              </a:rPr>
              <a:t>, one of them: Encourage for enabling the participation in seed production and carrying out seed  research by individuals/private </a:t>
            </a:r>
            <a:r>
              <a:rPr lang="en-US" sz="2000" i="1" dirty="0" smtClean="0">
                <a:solidFill>
                  <a:srgbClr val="C00000"/>
                </a:solidFill>
                <a:latin typeface="Times New Roman" pitchFamily="18" charset="0"/>
                <a:cs typeface="Times New Roman" pitchFamily="18" charset="0"/>
              </a:rPr>
              <a:t>(sect 3-c)</a:t>
            </a:r>
          </a:p>
          <a:p>
            <a:pPr>
              <a:buNone/>
            </a:pPr>
            <a:r>
              <a:rPr lang="en-US" sz="2000" i="1" dirty="0" smtClean="0">
                <a:solidFill>
                  <a:srgbClr val="7030A0"/>
                </a:solidFill>
                <a:latin typeface="Times New Roman" pitchFamily="18" charset="0"/>
                <a:cs typeface="Times New Roman" pitchFamily="18" charset="0"/>
              </a:rPr>
              <a:t>Formation of the National Seed Committee</a:t>
            </a:r>
          </a:p>
          <a:p>
            <a:pPr marL="339725" indent="-230188">
              <a:buClr>
                <a:srgbClr val="0000CC"/>
              </a:buClr>
              <a:buSzPct val="50000"/>
            </a:pPr>
            <a:r>
              <a:rPr lang="en-US" sz="2000" dirty="0" smtClean="0">
                <a:latin typeface="Times New Roman" pitchFamily="18" charset="0"/>
                <a:cs typeface="Times New Roman" pitchFamily="18" charset="0"/>
              </a:rPr>
              <a:t> Experts and suitable persons are welcome as members of NSC </a:t>
            </a:r>
            <a:r>
              <a:rPr lang="en-US" sz="2000" i="1" dirty="0" smtClean="0">
                <a:solidFill>
                  <a:srgbClr val="C00000"/>
                </a:solidFill>
                <a:latin typeface="Times New Roman" pitchFamily="18" charset="0"/>
                <a:cs typeface="Times New Roman" pitchFamily="18" charset="0"/>
              </a:rPr>
              <a:t>(sect 4-a)</a:t>
            </a:r>
          </a:p>
          <a:p>
            <a:pPr marL="109537" indent="0">
              <a:buClr>
                <a:srgbClr val="0000CC"/>
              </a:buClr>
              <a:buSzPct val="50000"/>
              <a:buNone/>
            </a:pPr>
            <a:r>
              <a:rPr lang="en-US" sz="2000" i="1" dirty="0" smtClean="0">
                <a:solidFill>
                  <a:srgbClr val="7030A0"/>
                </a:solidFill>
                <a:latin typeface="Times New Roman" pitchFamily="18" charset="0"/>
                <a:cs typeface="Times New Roman" pitchFamily="18" charset="0"/>
              </a:rPr>
              <a:t>Functions and Duties</a:t>
            </a:r>
          </a:p>
          <a:p>
            <a:pPr marL="339725" indent="-230188">
              <a:buClr>
                <a:srgbClr val="0000CC"/>
              </a:buClr>
              <a:buSzPct val="50000"/>
            </a:pPr>
            <a:r>
              <a:rPr lang="en-US" sz="2000" dirty="0" smtClean="0">
                <a:latin typeface="Times New Roman" pitchFamily="18" charset="0"/>
                <a:cs typeface="Times New Roman" pitchFamily="18" charset="0"/>
              </a:rPr>
              <a:t>One of the duty and function of NSC is to carry out for the development of seed research works of organizations and individuals/private </a:t>
            </a:r>
            <a:r>
              <a:rPr lang="en-US" sz="2000" i="1" dirty="0" smtClean="0">
                <a:solidFill>
                  <a:srgbClr val="C00000"/>
                </a:solidFill>
                <a:latin typeface="Times New Roman" pitchFamily="18" charset="0"/>
                <a:cs typeface="Times New Roman" pitchFamily="18" charset="0"/>
              </a:rPr>
              <a:t>(sect 5-c)</a:t>
            </a:r>
          </a:p>
          <a:p>
            <a:pPr marL="339725" indent="-230188">
              <a:buClr>
                <a:srgbClr val="0000CC"/>
              </a:buClr>
              <a:buSzPct val="50000"/>
            </a:pPr>
            <a:r>
              <a:rPr lang="en-US" sz="2000" dirty="0" smtClean="0">
                <a:latin typeface="Times New Roman" pitchFamily="18" charset="0"/>
                <a:cs typeface="Times New Roman" pitchFamily="18" charset="0"/>
              </a:rPr>
              <a:t>Cooperating with the Government and organizations, international organizations and individuals relating to seed business </a:t>
            </a:r>
            <a:r>
              <a:rPr lang="en-US" sz="2000" i="1" dirty="0" smtClean="0">
                <a:solidFill>
                  <a:srgbClr val="C00000"/>
                </a:solidFill>
                <a:latin typeface="Times New Roman" pitchFamily="18" charset="0"/>
                <a:cs typeface="Times New Roman" pitchFamily="18" charset="0"/>
              </a:rPr>
              <a:t>(sect 5-f)</a:t>
            </a:r>
          </a:p>
          <a:p>
            <a:pPr marL="109537" indent="0">
              <a:buClr>
                <a:srgbClr val="0000CC"/>
              </a:buClr>
              <a:buSzPct val="50000"/>
              <a:buNone/>
            </a:pPr>
            <a:r>
              <a:rPr lang="en-US" sz="2000" i="1" dirty="0" smtClean="0">
                <a:solidFill>
                  <a:srgbClr val="7030A0"/>
                </a:solidFill>
                <a:latin typeface="Times New Roman" pitchFamily="18" charset="0"/>
                <a:cs typeface="Times New Roman" pitchFamily="18" charset="0"/>
              </a:rPr>
              <a:t>Quality Control</a:t>
            </a:r>
          </a:p>
          <a:p>
            <a:pPr marL="109537" indent="0">
              <a:buClr>
                <a:srgbClr val="0000CC"/>
              </a:buClr>
              <a:buSzPct val="50000"/>
              <a:buNone/>
            </a:pPr>
            <a:r>
              <a:rPr lang="en-US" sz="2000" dirty="0" smtClean="0">
                <a:latin typeface="Times New Roman" pitchFamily="18" charset="0"/>
                <a:cs typeface="Times New Roman" pitchFamily="18" charset="0"/>
              </a:rPr>
              <a:t>Any person desirous of establishing the Seed Testing Laboratory shall apply to </a:t>
            </a:r>
            <a:r>
              <a:rPr lang="en-US" sz="2000" i="1" dirty="0" smtClean="0">
                <a:latin typeface="Times New Roman" pitchFamily="18" charset="0"/>
                <a:cs typeface="Times New Roman" pitchFamily="18" charset="0"/>
              </a:rPr>
              <a:t>NSC </a:t>
            </a:r>
            <a:r>
              <a:rPr lang="en-US" sz="2000" i="1" dirty="0" smtClean="0">
                <a:solidFill>
                  <a:srgbClr val="C00000"/>
                </a:solidFill>
                <a:latin typeface="Times New Roman" pitchFamily="18" charset="0"/>
                <a:cs typeface="Times New Roman" pitchFamily="18" charset="0"/>
              </a:rPr>
              <a:t>(sect-12)</a:t>
            </a:r>
          </a:p>
          <a:p>
            <a:pPr marL="109537" indent="0">
              <a:buClr>
                <a:srgbClr val="0000CC"/>
              </a:buClr>
              <a:buSzPct val="50000"/>
              <a:buNone/>
            </a:pPr>
            <a:r>
              <a:rPr lang="en-US" sz="2000" i="1" dirty="0" smtClean="0">
                <a:solidFill>
                  <a:srgbClr val="7030A0"/>
                </a:solidFill>
                <a:latin typeface="Times New Roman" pitchFamily="18" charset="0"/>
                <a:cs typeface="Times New Roman" pitchFamily="18" charset="0"/>
              </a:rPr>
              <a:t>Seed Business</a:t>
            </a:r>
          </a:p>
          <a:p>
            <a:pPr marL="109537" indent="0">
              <a:buClr>
                <a:srgbClr val="0000CC"/>
              </a:buClr>
              <a:buSzPct val="50000"/>
              <a:buNone/>
            </a:pPr>
            <a:r>
              <a:rPr lang="en-US" sz="2000" dirty="0" smtClean="0">
                <a:latin typeface="Times New Roman" pitchFamily="18" charset="0"/>
                <a:cs typeface="Times New Roman" pitchFamily="18" charset="0"/>
              </a:rPr>
              <a:t>A person desirous of carrying out the seed business shall apply to TSC to obtain a license in accord with stipulations </a:t>
            </a:r>
            <a:r>
              <a:rPr lang="en-US" sz="2000" i="1" dirty="0" smtClean="0">
                <a:solidFill>
                  <a:srgbClr val="C00000"/>
                </a:solidFill>
                <a:latin typeface="Times New Roman" pitchFamily="18" charset="0"/>
                <a:cs typeface="Times New Roman" pitchFamily="18" charset="0"/>
              </a:rPr>
              <a:t>(sect 16-a)</a:t>
            </a:r>
            <a:endParaRPr lang="en-US" sz="2000"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8EFE8EA-D193-41BB-8E22-E54470098F13}" type="slidenum">
              <a:rPr lang="en-US" smtClean="0"/>
              <a:pPr/>
              <a:t>13</a:t>
            </a:fld>
            <a:endParaRPr lang="en-US"/>
          </a:p>
        </p:txBody>
      </p:sp>
      <p:sp>
        <p:nvSpPr>
          <p:cNvPr id="6" name="Rectangle 5"/>
          <p:cNvSpPr/>
          <p:nvPr/>
        </p:nvSpPr>
        <p:spPr>
          <a:xfrm>
            <a:off x="457200" y="3048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Seed Law</a:t>
            </a:r>
          </a:p>
        </p:txBody>
      </p:sp>
    </p:spTree>
    <p:extLst>
      <p:ext uri="{BB962C8B-B14F-4D97-AF65-F5344CB8AC3E}">
        <p14:creationId xmlns="" xmlns:p14="http://schemas.microsoft.com/office/powerpoint/2010/main" val="2988450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534400" cy="6248400"/>
          </a:xfrm>
        </p:spPr>
        <p:txBody>
          <a:bodyPr>
            <a:noAutofit/>
          </a:bodyPr>
          <a:lstStyle/>
          <a:p>
            <a:pPr marL="117475" indent="0">
              <a:buClr>
                <a:srgbClr val="0000CC"/>
              </a:buClr>
              <a:buSzPct val="50000"/>
              <a:buNone/>
            </a:pPr>
            <a:r>
              <a:rPr lang="en-US" sz="2000" dirty="0">
                <a:solidFill>
                  <a:srgbClr val="C00000"/>
                </a:solidFill>
                <a:latin typeface="Times New Roman" pitchFamily="18" charset="0"/>
                <a:cs typeface="Times New Roman" pitchFamily="18" charset="0"/>
              </a:rPr>
              <a:t>Enacted </a:t>
            </a:r>
            <a:r>
              <a:rPr lang="en-US" sz="2000" dirty="0" smtClean="0">
                <a:solidFill>
                  <a:srgbClr val="C00000"/>
                </a:solidFill>
                <a:latin typeface="Times New Roman" pitchFamily="18" charset="0"/>
                <a:cs typeface="Times New Roman" pitchFamily="18" charset="0"/>
              </a:rPr>
              <a:t>2016</a:t>
            </a:r>
            <a:endParaRPr lang="en-US" sz="2000" i="1" dirty="0" smtClean="0">
              <a:solidFill>
                <a:srgbClr val="7030A0"/>
              </a:solidFill>
              <a:latin typeface="Times New Roman" pitchFamily="18" charset="0"/>
              <a:cs typeface="Times New Roman" pitchFamily="18" charset="0"/>
            </a:endParaRPr>
          </a:p>
          <a:p>
            <a:pPr marL="117475" indent="0">
              <a:buClr>
                <a:srgbClr val="0000CC"/>
              </a:buClr>
              <a:buSzPct val="50000"/>
              <a:buNone/>
            </a:pPr>
            <a:r>
              <a:rPr lang="en-US" sz="2000" i="1" dirty="0" smtClean="0">
                <a:solidFill>
                  <a:srgbClr val="7030A0"/>
                </a:solidFill>
                <a:latin typeface="Times New Roman" pitchFamily="18" charset="0"/>
                <a:cs typeface="Times New Roman" pitchFamily="18" charset="0"/>
              </a:rPr>
              <a:t>Four Objectives</a:t>
            </a:r>
            <a:r>
              <a:rPr lang="en-US" sz="2000" dirty="0" smtClean="0">
                <a:latin typeface="Times New Roman" pitchFamily="18" charset="0"/>
                <a:cs typeface="Times New Roman" pitchFamily="18" charset="0"/>
              </a:rPr>
              <a:t>, two of them:</a:t>
            </a:r>
          </a:p>
          <a:p>
            <a:pPr marL="339725" indent="-222250">
              <a:buClr>
                <a:srgbClr val="0000CC"/>
              </a:buClr>
              <a:buSzPct val="50000"/>
            </a:pPr>
            <a:r>
              <a:rPr lang="en-US" sz="2000" dirty="0" smtClean="0">
                <a:latin typeface="Times New Roman" pitchFamily="18" charset="0"/>
                <a:cs typeface="Times New Roman" pitchFamily="18" charset="0"/>
              </a:rPr>
              <a:t>To protect new plant breeder right </a:t>
            </a:r>
            <a:r>
              <a:rPr lang="en-US" sz="2000" i="1" dirty="0" smtClean="0">
                <a:solidFill>
                  <a:srgbClr val="C00000"/>
                </a:solidFill>
                <a:latin typeface="Times New Roman" pitchFamily="18" charset="0"/>
                <a:cs typeface="Times New Roman" pitchFamily="18" charset="0"/>
              </a:rPr>
              <a:t>(</a:t>
            </a:r>
            <a:r>
              <a:rPr lang="en-US" sz="2000" i="1" dirty="0">
                <a:solidFill>
                  <a:srgbClr val="C00000"/>
                </a:solidFill>
                <a:latin typeface="Times New Roman" pitchFamily="18" charset="0"/>
                <a:cs typeface="Times New Roman" pitchFamily="18" charset="0"/>
              </a:rPr>
              <a:t>sect </a:t>
            </a:r>
            <a:r>
              <a:rPr lang="en-US" sz="2000" i="1" dirty="0" smtClean="0">
                <a:solidFill>
                  <a:srgbClr val="C00000"/>
                </a:solidFill>
                <a:latin typeface="Times New Roman" pitchFamily="18" charset="0"/>
                <a:cs typeface="Times New Roman" pitchFamily="18" charset="0"/>
              </a:rPr>
              <a:t>3-a)</a:t>
            </a:r>
          </a:p>
          <a:p>
            <a:pPr marL="339725" indent="-222250">
              <a:buClr>
                <a:srgbClr val="0000CC"/>
              </a:buClr>
              <a:buSzPct val="50000"/>
            </a:pPr>
            <a:r>
              <a:rPr lang="en-US" sz="2000" dirty="0" smtClean="0">
                <a:latin typeface="Times New Roman" pitchFamily="18" charset="0"/>
                <a:cs typeface="Times New Roman" pitchFamily="18" charset="0"/>
              </a:rPr>
              <a:t>To increase both local and foreign investment in breeding for new plant </a:t>
            </a:r>
            <a:r>
              <a:rPr lang="en-US" sz="2000" i="1" dirty="0" smtClean="0">
                <a:solidFill>
                  <a:srgbClr val="C00000"/>
                </a:solidFill>
                <a:latin typeface="Times New Roman" pitchFamily="18" charset="0"/>
                <a:cs typeface="Times New Roman" pitchFamily="18" charset="0"/>
              </a:rPr>
              <a:t>(sect 3-c)</a:t>
            </a:r>
          </a:p>
          <a:p>
            <a:pPr marL="117475" indent="0">
              <a:buClr>
                <a:srgbClr val="0000CC"/>
              </a:buClr>
              <a:buSzPct val="50000"/>
              <a:buNone/>
            </a:pPr>
            <a:r>
              <a:rPr lang="en-US" sz="2000" i="1" dirty="0" smtClean="0">
                <a:solidFill>
                  <a:srgbClr val="7030A0"/>
                </a:solidFill>
                <a:latin typeface="Times New Roman" pitchFamily="18" charset="0"/>
                <a:cs typeface="Times New Roman" pitchFamily="18" charset="0"/>
              </a:rPr>
              <a:t>Application for Protection of the Breeder Right</a:t>
            </a:r>
            <a:endParaRPr lang="en-US" sz="2000" i="1" dirty="0">
              <a:solidFill>
                <a:srgbClr val="7030A0"/>
              </a:solidFill>
              <a:latin typeface="Times New Roman" pitchFamily="18" charset="0"/>
              <a:cs typeface="Times New Roman" pitchFamily="18" charset="0"/>
            </a:endParaRPr>
          </a:p>
          <a:p>
            <a:pPr marL="339725" indent="-222250">
              <a:buClr>
                <a:srgbClr val="0000CC"/>
              </a:buClr>
              <a:buSzPct val="50000"/>
            </a:pPr>
            <a:r>
              <a:rPr lang="en-US" sz="2000" dirty="0" smtClean="0">
                <a:latin typeface="Times New Roman" pitchFamily="18" charset="0"/>
                <a:cs typeface="Times New Roman" pitchFamily="18" charset="0"/>
              </a:rPr>
              <a:t>The citizens, the foreigners and organizations (permanent resident in Myanmar), individuals and organizations from foreign countries (agreement for protection of the new plant variety) shall be allowed to make application for the right to protect of new plant variety </a:t>
            </a:r>
            <a:r>
              <a:rPr lang="en-US" sz="2000" i="1" dirty="0" smtClean="0">
                <a:solidFill>
                  <a:srgbClr val="C00000"/>
                </a:solidFill>
                <a:latin typeface="Times New Roman" pitchFamily="18" charset="0"/>
                <a:cs typeface="Times New Roman" pitchFamily="18" charset="0"/>
              </a:rPr>
              <a:t>(sect 15-a, b, c)</a:t>
            </a:r>
          </a:p>
          <a:p>
            <a:pPr marL="117475" indent="0">
              <a:buClr>
                <a:srgbClr val="0000CC"/>
              </a:buClr>
              <a:buSzPct val="50000"/>
              <a:buNone/>
            </a:pPr>
            <a:r>
              <a:rPr lang="en-US" sz="2000" i="1" dirty="0" smtClean="0">
                <a:solidFill>
                  <a:srgbClr val="7030A0"/>
                </a:solidFill>
                <a:latin typeface="Times New Roman" pitchFamily="18" charset="0"/>
                <a:cs typeface="Times New Roman" pitchFamily="18" charset="0"/>
              </a:rPr>
              <a:t>Conditions to Protect the Right</a:t>
            </a:r>
            <a:endParaRPr lang="en-US" sz="2000" i="1" dirty="0">
              <a:solidFill>
                <a:srgbClr val="7030A0"/>
              </a:solidFill>
              <a:latin typeface="Times New Roman" pitchFamily="18" charset="0"/>
              <a:cs typeface="Times New Roman" pitchFamily="18" charset="0"/>
            </a:endParaRPr>
          </a:p>
          <a:p>
            <a:pPr marL="339725" indent="-222250">
              <a:buClr>
                <a:srgbClr val="0000CC"/>
              </a:buClr>
              <a:buSzPct val="50000"/>
            </a:pPr>
            <a:r>
              <a:rPr lang="en-US" sz="2000" dirty="0" smtClean="0">
                <a:latin typeface="Times New Roman" pitchFamily="18" charset="0"/>
                <a:cs typeface="Times New Roman" pitchFamily="18" charset="0"/>
              </a:rPr>
              <a:t>Plant breeder may have the right to acquire the plant parts to be harvested or whole of the harvested plant for doing matters if any person use the propagated parts of the protected plant variety without permission </a:t>
            </a:r>
            <a:r>
              <a:rPr lang="en-US" sz="2000" i="1" dirty="0" smtClean="0">
                <a:solidFill>
                  <a:srgbClr val="C00000"/>
                </a:solidFill>
                <a:latin typeface="Times New Roman" pitchFamily="18" charset="0"/>
                <a:cs typeface="Times New Roman" pitchFamily="18" charset="0"/>
              </a:rPr>
              <a:t>(sect 25)</a:t>
            </a:r>
            <a:endParaRPr lang="en-US" sz="2000" i="1" dirty="0">
              <a:solidFill>
                <a:srgbClr val="C00000"/>
              </a:solidFill>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8EFE8EA-D193-41BB-8E22-E54470098F13}" type="slidenum">
              <a:rPr lang="en-US" smtClean="0"/>
              <a:pPr/>
              <a:t>14</a:t>
            </a:fld>
            <a:endParaRPr lang="en-US"/>
          </a:p>
        </p:txBody>
      </p:sp>
      <p:sp>
        <p:nvSpPr>
          <p:cNvPr id="6" name="Rectangle 5"/>
          <p:cNvSpPr/>
          <p:nvPr/>
        </p:nvSpPr>
        <p:spPr>
          <a:xfrm>
            <a:off x="457200" y="3048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Protection of New Plant Varieties Law</a:t>
            </a:r>
          </a:p>
        </p:txBody>
      </p:sp>
    </p:spTree>
    <p:extLst>
      <p:ext uri="{BB962C8B-B14F-4D97-AF65-F5344CB8AC3E}">
        <p14:creationId xmlns="" xmlns:p14="http://schemas.microsoft.com/office/powerpoint/2010/main" val="2988450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55000" lnSpcReduction="20000"/>
          </a:bodyPr>
          <a:lstStyle/>
          <a:p>
            <a:r>
              <a:rPr lang="en-US" dirty="0">
                <a:solidFill>
                  <a:srgbClr val="C00000"/>
                </a:solidFill>
                <a:latin typeface="Times New Roman" pitchFamily="18" charset="0"/>
                <a:cs typeface="Times New Roman" pitchFamily="18" charset="0"/>
              </a:rPr>
              <a:t>Enacted </a:t>
            </a:r>
            <a:r>
              <a:rPr lang="en-US" dirty="0" smtClean="0">
                <a:solidFill>
                  <a:srgbClr val="C00000"/>
                </a:solidFill>
                <a:latin typeface="Times New Roman" pitchFamily="18" charset="0"/>
                <a:cs typeface="Times New Roman" pitchFamily="18" charset="0"/>
              </a:rPr>
              <a:t>2013</a:t>
            </a:r>
          </a:p>
          <a:p>
            <a:r>
              <a:rPr lang="en-US" i="1" dirty="0" smtClean="0">
                <a:solidFill>
                  <a:srgbClr val="7030A0"/>
                </a:solidFill>
                <a:latin typeface="Times New Roman" pitchFamily="18" charset="0"/>
                <a:cs typeface="Times New Roman" pitchFamily="18" charset="0"/>
              </a:rPr>
              <a:t>Duties and functions</a:t>
            </a:r>
          </a:p>
          <a:p>
            <a:r>
              <a:rPr lang="en-US" dirty="0" smtClean="0">
                <a:latin typeface="Times New Roman" pitchFamily="18" charset="0"/>
                <a:cs typeface="Times New Roman" pitchFamily="18" charset="0"/>
              </a:rPr>
              <a:t>Assisting farmers to produce and sell profitable crops freely </a:t>
            </a:r>
            <a:r>
              <a:rPr lang="en-US" i="1" dirty="0" smtClean="0">
                <a:solidFill>
                  <a:srgbClr val="C00000"/>
                </a:solidFill>
                <a:latin typeface="Times New Roman" pitchFamily="18" charset="0"/>
                <a:cs typeface="Times New Roman" pitchFamily="18" charset="0"/>
              </a:rPr>
              <a:t>(sect 5-a)</a:t>
            </a:r>
          </a:p>
          <a:p>
            <a:r>
              <a:rPr lang="en-US" dirty="0" smtClean="0">
                <a:latin typeface="Times New Roman" pitchFamily="18" charset="0"/>
                <a:cs typeface="Times New Roman" pitchFamily="18" charset="0"/>
              </a:rPr>
              <a:t>Educating the right choice of cropping pattern conformity with the region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5-b)</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Arranging loan and assistance for the farmer when it is required for agricultural production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5-c)</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Assisting to sell agricultural produces freely within the country and to export them legally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Supporting modern technology and inputs for the development of agriculture and livestock breeding establishment and encouragement of research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encourage </a:t>
            </a:r>
            <a:r>
              <a:rPr lang="en-US" dirty="0">
                <a:latin typeface="Times New Roman" pitchFamily="18" charset="0"/>
                <a:cs typeface="Times New Roman" pitchFamily="18" charset="0"/>
              </a:rPr>
              <a:t>development of standard private seed research works and private seed production </a:t>
            </a:r>
            <a:r>
              <a:rPr lang="en-US" i="1" dirty="0">
                <a:solidFill>
                  <a:srgbClr val="C00000"/>
                </a:solidFill>
                <a:latin typeface="Times New Roman" pitchFamily="18" charset="0"/>
                <a:cs typeface="Times New Roman" pitchFamily="18" charset="0"/>
              </a:rPr>
              <a:t>(Sect 20-a</a:t>
            </a:r>
            <a:r>
              <a:rPr lang="en-US" i="1" dirty="0" smtClean="0">
                <a:solidFill>
                  <a:srgbClr val="C00000"/>
                </a:solidFill>
                <a:latin typeface="Times New Roman" pitchFamily="18" charset="0"/>
                <a:cs typeface="Times New Roman" pitchFamily="18" charset="0"/>
              </a:rPr>
              <a:t>)</a:t>
            </a:r>
          </a:p>
          <a:p>
            <a:r>
              <a:rPr lang="en-US" dirty="0" smtClean="0">
                <a:latin typeface="Times New Roman" pitchFamily="18" charset="0"/>
                <a:cs typeface="Times New Roman" pitchFamily="18" charset="0"/>
              </a:rPr>
              <a:t>Linking with he market to get reasonable prices for agricultural produces of farmers.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5-f)</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Coordinate with international organizations and regional organizations of each category of agricultural produce. </a:t>
            </a:r>
            <a:r>
              <a:rPr lang="en-US" i="1" dirty="0">
                <a:solidFill>
                  <a:srgbClr val="C00000"/>
                </a:solidFill>
                <a:latin typeface="Times New Roman" pitchFamily="18" charset="0"/>
                <a:cs typeface="Times New Roman" pitchFamily="18" charset="0"/>
              </a:rPr>
              <a:t>(sect </a:t>
            </a:r>
            <a:r>
              <a:rPr lang="en-US" i="1" dirty="0" smtClean="0">
                <a:solidFill>
                  <a:srgbClr val="C00000"/>
                </a:solidFill>
                <a:latin typeface="Times New Roman" pitchFamily="18" charset="0"/>
                <a:cs typeface="Times New Roman" pitchFamily="18" charset="0"/>
              </a:rPr>
              <a:t>5-g)</a:t>
            </a:r>
            <a:endParaRPr lang="en-US" dirty="0">
              <a:latin typeface="Times New Roman" pitchFamily="18" charset="0"/>
              <a:cs typeface="Times New Roman" pitchFamily="18" charset="0"/>
            </a:endParaRPr>
          </a:p>
          <a:p>
            <a:pPr marL="339725" indent="-222250">
              <a:buClr>
                <a:srgbClr val="0000CC"/>
              </a:buClr>
              <a:buSzPct val="50000"/>
            </a:pPr>
            <a:r>
              <a:rPr lang="en-US" dirty="0" smtClean="0">
                <a:latin typeface="Times New Roman" pitchFamily="18" charset="0"/>
                <a:cs typeface="Times New Roman" pitchFamily="18" charset="0"/>
              </a:rPr>
              <a:t>connect </a:t>
            </a:r>
            <a:r>
              <a:rPr lang="en-US" dirty="0">
                <a:latin typeface="Times New Roman" pitchFamily="18" charset="0"/>
                <a:cs typeface="Times New Roman" pitchFamily="18" charset="0"/>
              </a:rPr>
              <a:t>with organizations for dissemination of market and price information to get local and foreign market </a:t>
            </a:r>
            <a:r>
              <a:rPr lang="en-US" i="1" dirty="0">
                <a:solidFill>
                  <a:srgbClr val="C00000"/>
                </a:solidFill>
                <a:latin typeface="Times New Roman" pitchFamily="18" charset="0"/>
                <a:cs typeface="Times New Roman" pitchFamily="18" charset="0"/>
              </a:rPr>
              <a:t>(Sect 20-d)</a:t>
            </a:r>
            <a:endParaRPr lang="en-US" i="1"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D8EFE8EA-D193-41BB-8E22-E54470098F13}" type="slidenum">
              <a:rPr lang="en-US" smtClean="0"/>
              <a:pPr/>
              <a:t>15</a:t>
            </a:fld>
            <a:endParaRPr lang="en-US"/>
          </a:p>
        </p:txBody>
      </p:sp>
      <p:sp>
        <p:nvSpPr>
          <p:cNvPr id="5" name="Rectangle 4"/>
          <p:cNvSpPr/>
          <p:nvPr/>
        </p:nvSpPr>
        <p:spPr>
          <a:xfrm>
            <a:off x="457200" y="304800"/>
            <a:ext cx="8077200" cy="923330"/>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The Law of Protection of the Farmer Rights and Enhancement of Their Benefits</a:t>
            </a:r>
          </a:p>
        </p:txBody>
      </p:sp>
    </p:spTree>
    <p:extLst>
      <p:ext uri="{BB962C8B-B14F-4D97-AF65-F5344CB8AC3E}">
        <p14:creationId xmlns="" xmlns:p14="http://schemas.microsoft.com/office/powerpoint/2010/main" val="992694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Autofit/>
          </a:bodyPr>
          <a:lstStyle/>
          <a:p>
            <a:pPr marL="0" indent="0" algn="just">
              <a:buNone/>
            </a:pPr>
            <a:r>
              <a:rPr lang="en-US" sz="1800" dirty="0">
                <a:solidFill>
                  <a:srgbClr val="C00000"/>
                </a:solidFill>
                <a:latin typeface="Times New Roman" pitchFamily="18" charset="0"/>
                <a:cs typeface="Times New Roman" pitchFamily="18" charset="0"/>
              </a:rPr>
              <a:t>Enacted </a:t>
            </a:r>
            <a:r>
              <a:rPr lang="en-US" sz="1800" dirty="0" smtClean="0">
                <a:solidFill>
                  <a:srgbClr val="C00000"/>
                </a:solidFill>
                <a:latin typeface="Times New Roman" pitchFamily="18" charset="0"/>
                <a:cs typeface="Times New Roman" pitchFamily="18" charset="0"/>
              </a:rPr>
              <a:t>2012</a:t>
            </a:r>
            <a:endParaRPr lang="en-US" sz="1800" i="1" dirty="0">
              <a:solidFill>
                <a:srgbClr val="7030A0"/>
              </a:solidFill>
              <a:latin typeface="Times New Roman" pitchFamily="18" charset="0"/>
              <a:cs typeface="Times New Roman" pitchFamily="18" charset="0"/>
            </a:endParaRPr>
          </a:p>
          <a:p>
            <a:pPr marL="0" indent="0" algn="just">
              <a:buNone/>
            </a:pPr>
            <a:r>
              <a:rPr lang="en-US" sz="1800" i="1" dirty="0" smtClean="0">
                <a:solidFill>
                  <a:srgbClr val="7030A0"/>
                </a:solidFill>
                <a:latin typeface="Times New Roman" pitchFamily="18" charset="0"/>
                <a:cs typeface="Times New Roman" pitchFamily="18" charset="0"/>
              </a:rPr>
              <a:t>Issue the certificate to use the farmland</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Person or organization after registration by paying registration fees in accord with the stipulations </a:t>
            </a:r>
            <a:r>
              <a:rPr lang="en-US" sz="1800" i="1" dirty="0" smtClean="0">
                <a:solidFill>
                  <a:srgbClr val="C00000"/>
                </a:solidFill>
                <a:latin typeface="Times New Roman" pitchFamily="18" charset="0"/>
                <a:cs typeface="Times New Roman" pitchFamily="18" charset="0"/>
              </a:rPr>
              <a:t>(sect 6)</a:t>
            </a:r>
            <a:endParaRPr lang="en-US" sz="1800" dirty="0" smtClean="0">
              <a:latin typeface="Times New Roman" pitchFamily="18" charset="0"/>
              <a:cs typeface="Times New Roman" pitchFamily="18" charset="0"/>
            </a:endParaRPr>
          </a:p>
          <a:p>
            <a:pPr algn="just">
              <a:buNone/>
            </a:pPr>
            <a:r>
              <a:rPr lang="en-US" sz="1800" i="1" dirty="0" smtClean="0">
                <a:solidFill>
                  <a:srgbClr val="7030A0"/>
                </a:solidFill>
                <a:latin typeface="Times New Roman" pitchFamily="18" charset="0"/>
                <a:cs typeface="Times New Roman" pitchFamily="18" charset="0"/>
              </a:rPr>
              <a:t>Right to use the farmland  law</a:t>
            </a:r>
          </a:p>
          <a:p>
            <a:pPr algn="just"/>
            <a:r>
              <a:rPr lang="en-US" sz="1800" dirty="0" smtClean="0">
                <a:latin typeface="Times New Roman" pitchFamily="18" charset="0"/>
                <a:cs typeface="Times New Roman" pitchFamily="18" charset="0"/>
              </a:rPr>
              <a:t>Right to have the farmland in possession, right to use the farmland, right to enjoy the benefit arises from this right; </a:t>
            </a:r>
            <a:r>
              <a:rPr lang="en-US" sz="1800" i="1" dirty="0" smtClean="0">
                <a:solidFill>
                  <a:srgbClr val="C00000"/>
                </a:solidFill>
                <a:latin typeface="Times New Roman" pitchFamily="18" charset="0"/>
                <a:cs typeface="Times New Roman" pitchFamily="18" charset="0"/>
              </a:rPr>
              <a:t>(sect 9-a)</a:t>
            </a:r>
            <a:endParaRPr lang="en-US" sz="1800" dirty="0" smtClean="0">
              <a:latin typeface="Times New Roman" pitchFamily="18" charset="0"/>
              <a:cs typeface="Times New Roman" pitchFamily="18" charset="0"/>
            </a:endParaRPr>
          </a:p>
          <a:p>
            <a:pPr algn="just">
              <a:buNone/>
            </a:pPr>
            <a:r>
              <a:rPr lang="en-US" sz="1800" i="1" dirty="0" smtClean="0">
                <a:solidFill>
                  <a:srgbClr val="7030A0"/>
                </a:solidFill>
                <a:latin typeface="Times New Roman" pitchFamily="18" charset="0"/>
                <a:cs typeface="Times New Roman" pitchFamily="18" charset="0"/>
              </a:rPr>
              <a:t>Right to use common interest with investment</a:t>
            </a:r>
            <a:endParaRPr lang="en-US" sz="1800" i="1" dirty="0">
              <a:solidFill>
                <a:srgbClr val="7030A0"/>
              </a:solidFill>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By cooperating with private investors, village co-operative,  foreigner or organization for development of agriculture in the farmland </a:t>
            </a:r>
            <a:r>
              <a:rPr lang="en-US" sz="1800" i="1" dirty="0" smtClean="0">
                <a:solidFill>
                  <a:srgbClr val="C00000"/>
                </a:solidFill>
                <a:latin typeface="Times New Roman" pitchFamily="18" charset="0"/>
                <a:cs typeface="Times New Roman" pitchFamily="18" charset="0"/>
              </a:rPr>
              <a:t>(sect 9-e &amp; f)</a:t>
            </a:r>
            <a:endParaRPr lang="en-US" sz="1800" dirty="0" smtClean="0">
              <a:latin typeface="Times New Roman" pitchFamily="18" charset="0"/>
              <a:cs typeface="Times New Roman" pitchFamily="18" charset="0"/>
            </a:endParaRPr>
          </a:p>
          <a:p>
            <a:pPr algn="just">
              <a:buNone/>
            </a:pPr>
            <a:r>
              <a:rPr lang="en-US" sz="1800" i="1" dirty="0" smtClean="0">
                <a:solidFill>
                  <a:srgbClr val="7030A0"/>
                </a:solidFill>
                <a:latin typeface="Times New Roman" pitchFamily="18" charset="0"/>
                <a:cs typeface="Times New Roman" pitchFamily="18" charset="0"/>
              </a:rPr>
              <a:t>Confirming after scrutinizing the submission</a:t>
            </a:r>
          </a:p>
          <a:p>
            <a:pPr algn="just"/>
            <a:r>
              <a:rPr lang="en-US" sz="1800" dirty="0" smtClean="0">
                <a:latin typeface="Times New Roman" pitchFamily="18" charset="0"/>
                <a:cs typeface="Times New Roman" pitchFamily="18" charset="0"/>
              </a:rPr>
              <a:t> To use the farmland in constructing rice-mills, storehouses of crops etc., in changing over the system of manual to mechanized agriculture for the development of the agricultural sector; </a:t>
            </a:r>
            <a:r>
              <a:rPr lang="en-US" sz="1800" i="1" dirty="0" smtClean="0">
                <a:solidFill>
                  <a:srgbClr val="C00000"/>
                </a:solidFill>
                <a:latin typeface="Times New Roman" pitchFamily="18" charset="0"/>
                <a:cs typeface="Times New Roman" pitchFamily="18" charset="0"/>
              </a:rPr>
              <a:t>(sect 17-g)</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1800" i="1" dirty="0" smtClean="0">
                <a:solidFill>
                  <a:srgbClr val="7030A0"/>
                </a:solidFill>
                <a:latin typeface="Times New Roman" pitchFamily="18" charset="0"/>
                <a:cs typeface="Times New Roman" pitchFamily="18" charset="0"/>
              </a:rPr>
              <a:t>Application to alter originally cultivated crops to others:</a:t>
            </a:r>
          </a:p>
          <a:p>
            <a:pPr algn="just"/>
            <a:r>
              <a:rPr lang="en-US" sz="1800" dirty="0" smtClean="0">
                <a:latin typeface="Times New Roman" pitchFamily="18" charset="0"/>
                <a:cs typeface="Times New Roman" pitchFamily="18" charset="0"/>
              </a:rPr>
              <a:t>Permit to cultivate other crops in low land (paddy land) after scrutinizing in accord with the stipulations so as not to affect the sufficiency of rice which is the staple crop of the State and it is alter crops except low land as well </a:t>
            </a:r>
            <a:r>
              <a:rPr lang="en-US" sz="1800" i="1" dirty="0" smtClean="0">
                <a:solidFill>
                  <a:srgbClr val="C00000"/>
                </a:solidFill>
                <a:latin typeface="Times New Roman" pitchFamily="18" charset="0"/>
                <a:cs typeface="Times New Roman" pitchFamily="18" charset="0"/>
              </a:rPr>
              <a:t>(sect 28-a)</a:t>
            </a:r>
            <a:endParaRPr lang="en-US" sz="1800" dirty="0" smtClean="0">
              <a:latin typeface="Times New Roman" pitchFamily="18" charset="0"/>
              <a:cs typeface="Times New Roman" pitchFamily="18" charset="0"/>
            </a:endParaRPr>
          </a:p>
          <a:p>
            <a:pPr marL="233363" indent="-115888" algn="just">
              <a:buNone/>
            </a:pPr>
            <a:r>
              <a:rPr lang="en-US" sz="1800" i="1" dirty="0" smtClean="0">
                <a:solidFill>
                  <a:srgbClr val="7030A0"/>
                </a:solidFill>
                <a:latin typeface="Times New Roman" pitchFamily="18" charset="0"/>
                <a:cs typeface="Times New Roman" pitchFamily="18" charset="0"/>
              </a:rPr>
              <a:t>Vacant, fallow and virgin lands</a:t>
            </a:r>
          </a:p>
          <a:p>
            <a:pPr algn="just"/>
            <a:r>
              <a:rPr lang="en-US" sz="1800" dirty="0" smtClean="0">
                <a:latin typeface="Times New Roman" pitchFamily="18" charset="0"/>
                <a:cs typeface="Times New Roman" pitchFamily="18" charset="0"/>
              </a:rPr>
              <a:t>The cultivation and production of crops is stable, alter and stipulate as the farmland and cause to involve in this Law </a:t>
            </a:r>
            <a:r>
              <a:rPr lang="en-US" sz="1800" i="1" dirty="0" smtClean="0">
                <a:solidFill>
                  <a:srgbClr val="C00000"/>
                </a:solidFill>
                <a:latin typeface="Times New Roman" pitchFamily="18" charset="0"/>
                <a:cs typeface="Times New Roman" pitchFamily="18" charset="0"/>
              </a:rPr>
              <a:t>(sect 34)</a:t>
            </a:r>
            <a:endParaRPr lang="en-US" sz="1800" dirty="0" smtClean="0">
              <a:latin typeface="Times New Roman" pitchFamily="18" charset="0"/>
              <a:cs typeface="Times New Roman" pitchFamily="18" charset="0"/>
            </a:endParaRPr>
          </a:p>
          <a:p>
            <a:pPr algn="just"/>
            <a:endParaRPr lang="en-US" sz="1800" dirty="0" smtClean="0">
              <a:latin typeface="Times New Roman" pitchFamily="18" charset="0"/>
              <a:cs typeface="Times New Roman" pitchFamily="18" charset="0"/>
            </a:endParaRPr>
          </a:p>
          <a:p>
            <a:pPr algn="just"/>
            <a:endParaRPr lang="en-US" sz="1800" i="1" dirty="0">
              <a:solidFill>
                <a:srgbClr val="7030A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8EFE8EA-D193-41BB-8E22-E54470098F13}" type="slidenum">
              <a:rPr lang="en-US" smtClean="0"/>
              <a:pPr/>
              <a:t>16</a:t>
            </a:fld>
            <a:endParaRPr lang="en-US"/>
          </a:p>
        </p:txBody>
      </p:sp>
      <p:sp>
        <p:nvSpPr>
          <p:cNvPr id="5" name="Rectangle 4"/>
          <p:cNvSpPr/>
          <p:nvPr/>
        </p:nvSpPr>
        <p:spPr>
          <a:xfrm>
            <a:off x="457200" y="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Farmland Law</a:t>
            </a:r>
          </a:p>
        </p:txBody>
      </p:sp>
    </p:spTree>
    <p:extLst>
      <p:ext uri="{BB962C8B-B14F-4D97-AF65-F5344CB8AC3E}">
        <p14:creationId xmlns="" xmlns:p14="http://schemas.microsoft.com/office/powerpoint/2010/main" val="64598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Autofit/>
          </a:bodyPr>
          <a:lstStyle/>
          <a:p>
            <a:pPr marL="0" indent="0">
              <a:buNone/>
            </a:pPr>
            <a:r>
              <a:rPr lang="en-US" sz="1800" dirty="0">
                <a:solidFill>
                  <a:srgbClr val="C00000"/>
                </a:solidFill>
                <a:latin typeface="Times New Roman" pitchFamily="18" charset="0"/>
                <a:cs typeface="Times New Roman" pitchFamily="18" charset="0"/>
              </a:rPr>
              <a:t>Enacted </a:t>
            </a:r>
            <a:r>
              <a:rPr lang="en-US" sz="1800" dirty="0" smtClean="0">
                <a:solidFill>
                  <a:srgbClr val="C00000"/>
                </a:solidFill>
                <a:latin typeface="Times New Roman" pitchFamily="18" charset="0"/>
                <a:cs typeface="Times New Roman" pitchFamily="18" charset="0"/>
              </a:rPr>
              <a:t>2012</a:t>
            </a:r>
            <a:endParaRPr lang="en-US" sz="1800" i="1" dirty="0">
              <a:solidFill>
                <a:srgbClr val="7030A0"/>
              </a:solidFill>
              <a:latin typeface="Times New Roman" pitchFamily="18" charset="0"/>
              <a:cs typeface="Times New Roman" pitchFamily="18" charset="0"/>
            </a:endParaRPr>
          </a:p>
          <a:p>
            <a:pPr marL="0" indent="0">
              <a:buNone/>
            </a:pPr>
            <a:r>
              <a:rPr lang="en-US" sz="1800" i="1" dirty="0" smtClean="0">
                <a:solidFill>
                  <a:srgbClr val="7030A0"/>
                </a:solidFill>
                <a:latin typeface="Times New Roman" pitchFamily="18" charset="0"/>
                <a:cs typeface="Times New Roman" pitchFamily="18" charset="0"/>
              </a:rPr>
              <a:t>Right </a:t>
            </a:r>
            <a:r>
              <a:rPr lang="en-US" sz="1800" i="1" dirty="0">
                <a:solidFill>
                  <a:srgbClr val="7030A0"/>
                </a:solidFill>
                <a:latin typeface="Times New Roman" pitchFamily="18" charset="0"/>
                <a:cs typeface="Times New Roman" pitchFamily="18" charset="0"/>
              </a:rPr>
              <a:t>to Cultivate or Utilize Vacant, Fallow and Virgin </a:t>
            </a:r>
            <a:r>
              <a:rPr lang="en-US" sz="1800" i="1" dirty="0" smtClean="0">
                <a:solidFill>
                  <a:srgbClr val="7030A0"/>
                </a:solidFill>
                <a:latin typeface="Times New Roman" pitchFamily="18" charset="0"/>
                <a:cs typeface="Times New Roman" pitchFamily="18" charset="0"/>
              </a:rPr>
              <a:t>Lands by the following persons: </a:t>
            </a:r>
          </a:p>
          <a:p>
            <a:pPr lvl="0"/>
            <a:r>
              <a:rPr lang="en-US" sz="1800" dirty="0">
                <a:latin typeface="Times New Roman" pitchFamily="18" charset="0"/>
                <a:cs typeface="Times New Roman" pitchFamily="18" charset="0"/>
              </a:rPr>
              <a:t>Myanmar citizen investors</a:t>
            </a:r>
            <a:r>
              <a:rPr lang="en-US" sz="1800" dirty="0" smtClean="0">
                <a:latin typeface="Times New Roman" pitchFamily="18" charset="0"/>
                <a:cs typeface="Times New Roman" pitchFamily="18" charset="0"/>
              </a:rPr>
              <a:t>;</a:t>
            </a:r>
          </a:p>
          <a:p>
            <a:r>
              <a:rPr lang="en-US" sz="1800" dirty="0">
                <a:latin typeface="Times New Roman" pitchFamily="18" charset="0"/>
                <a:cs typeface="Times New Roman" pitchFamily="18" charset="0"/>
              </a:rPr>
              <a:t>investors, who obtained the permission to carry out the businesses of mutual benefit with any Government department or organization under the Foreign Investment Law;</a:t>
            </a:r>
          </a:p>
          <a:p>
            <a:pPr lvl="0"/>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investors who obtained the permission to carry out the businesses of mutual benefit with investors of Myanmar citizen under the Foreign Investment Law</a:t>
            </a:r>
            <a:r>
              <a:rPr lang="en-US" sz="1800" dirty="0" smtClean="0">
                <a:latin typeface="Times New Roman" pitchFamily="18" charset="0"/>
                <a:cs typeface="Times New Roman" pitchFamily="18" charset="0"/>
              </a:rPr>
              <a:t>.</a:t>
            </a:r>
          </a:p>
          <a:p>
            <a:pPr marL="0" indent="0">
              <a:buNone/>
            </a:pPr>
            <a:r>
              <a:rPr lang="en-US" sz="1800" i="1" dirty="0">
                <a:solidFill>
                  <a:srgbClr val="7030A0"/>
                </a:solidFill>
                <a:latin typeface="Times New Roman" pitchFamily="18" charset="0"/>
                <a:cs typeface="Times New Roman" pitchFamily="18" charset="0"/>
              </a:rPr>
              <a:t>Stipulations Relating to the Right to Cultivate or Utilize Vacant, Fallow and Virgin Lands</a:t>
            </a:r>
          </a:p>
          <a:p>
            <a:r>
              <a:rPr lang="en-US" sz="1800" dirty="0" smtClean="0">
                <a:solidFill>
                  <a:srgbClr val="C00000"/>
                </a:solidFill>
                <a:latin typeface="Times New Roman" pitchFamily="18" charset="0"/>
                <a:cs typeface="Times New Roman" pitchFamily="18" charset="0"/>
              </a:rPr>
              <a:t>perennial plant </a:t>
            </a:r>
            <a:r>
              <a:rPr lang="en-US" sz="1800" dirty="0" smtClean="0">
                <a:latin typeface="Times New Roman" pitchFamily="18" charset="0"/>
                <a:cs typeface="Times New Roman" pitchFamily="18" charset="0"/>
              </a:rPr>
              <a:t>and </a:t>
            </a:r>
            <a:r>
              <a:rPr lang="en-US" sz="1800" dirty="0" smtClean="0">
                <a:solidFill>
                  <a:srgbClr val="C00000"/>
                </a:solidFill>
                <a:latin typeface="Times New Roman" pitchFamily="18" charset="0"/>
                <a:cs typeface="Times New Roman" pitchFamily="18" charset="0"/>
              </a:rPr>
              <a:t>industrial </a:t>
            </a:r>
            <a:r>
              <a:rPr lang="en-US" sz="1800" dirty="0">
                <a:solidFill>
                  <a:srgbClr val="C00000"/>
                </a:solidFill>
                <a:latin typeface="Times New Roman" pitchFamily="18" charset="0"/>
                <a:cs typeface="Times New Roman" pitchFamily="18" charset="0"/>
              </a:rPr>
              <a:t>seasonal crops</a:t>
            </a:r>
            <a:r>
              <a:rPr lang="en-US" sz="1800" dirty="0">
                <a:latin typeface="Times New Roman" pitchFamily="18" charset="0"/>
                <a:cs typeface="Times New Roman" pitchFamily="18" charset="0"/>
              </a:rPr>
              <a:t>, permit </a:t>
            </a:r>
            <a:r>
              <a:rPr lang="en-US" sz="1800" dirty="0" smtClean="0">
                <a:latin typeface="Times New Roman" pitchFamily="18" charset="0"/>
                <a:cs typeface="Times New Roman" pitchFamily="18" charset="0"/>
              </a:rPr>
              <a:t>5000 </a:t>
            </a:r>
            <a:r>
              <a:rPr lang="en-US" sz="1800" dirty="0">
                <a:latin typeface="Times New Roman" pitchFamily="18" charset="0"/>
                <a:cs typeface="Times New Roman" pitchFamily="18" charset="0"/>
              </a:rPr>
              <a:t>acres at a time. If 75 percent </a:t>
            </a:r>
            <a:r>
              <a:rPr lang="en-US" sz="1800" dirty="0" smtClean="0">
                <a:latin typeface="Times New Roman" pitchFamily="18" charset="0"/>
                <a:cs typeface="Times New Roman" pitchFamily="18" charset="0"/>
              </a:rPr>
              <a:t>have </a:t>
            </a:r>
            <a:r>
              <a:rPr lang="en-US" sz="1800" dirty="0">
                <a:latin typeface="Times New Roman" pitchFamily="18" charset="0"/>
                <a:cs typeface="Times New Roman" pitchFamily="18" charset="0"/>
              </a:rPr>
              <a:t>been fully carried out, permit again not exceeding 5000 acres </a:t>
            </a:r>
            <a:r>
              <a:rPr lang="en-US" sz="1800" dirty="0" smtClean="0">
                <a:latin typeface="Times New Roman" pitchFamily="18" charset="0"/>
                <a:cs typeface="Times New Roman" pitchFamily="18" charset="0"/>
              </a:rPr>
              <a:t>up </a:t>
            </a:r>
            <a:r>
              <a:rPr lang="en-US" sz="1800" dirty="0">
                <a:latin typeface="Times New Roman" pitchFamily="18" charset="0"/>
                <a:cs typeface="Times New Roman" pitchFamily="18" charset="0"/>
              </a:rPr>
              <a:t>to the total of 50000 acres time after time. If the business which should be permissible for the interest of the State, permit more than 5000 acres at a time with the approval of the Union Government</a:t>
            </a:r>
            <a:r>
              <a:rPr lang="en-US" sz="1800" dirty="0" smtClean="0">
                <a:latin typeface="Times New Roman" pitchFamily="18" charset="0"/>
                <a:cs typeface="Times New Roman" pitchFamily="18" charset="0"/>
              </a:rPr>
              <a:t>.</a:t>
            </a:r>
          </a:p>
          <a:p>
            <a:r>
              <a:rPr lang="en-US" sz="1800" dirty="0" smtClean="0">
                <a:solidFill>
                  <a:srgbClr val="C00000"/>
                </a:solidFill>
                <a:latin typeface="Times New Roman" pitchFamily="18" charset="0"/>
                <a:cs typeface="Times New Roman" pitchFamily="18" charset="0"/>
              </a:rPr>
              <a:t>orchard</a:t>
            </a:r>
            <a:r>
              <a:rPr lang="en-US" sz="1800" dirty="0">
                <a:latin typeface="Times New Roman" pitchFamily="18" charset="0"/>
                <a:cs typeface="Times New Roman" pitchFamily="18" charset="0"/>
              </a:rPr>
              <a:t>, permit not exceeding 3000 acres.</a:t>
            </a:r>
          </a:p>
          <a:p>
            <a:r>
              <a:rPr lang="en-US" sz="1800" dirty="0" smtClean="0">
                <a:latin typeface="Times New Roman" pitchFamily="18" charset="0"/>
                <a:cs typeface="Times New Roman" pitchFamily="18" charset="0"/>
              </a:rPr>
              <a:t>permit </a:t>
            </a:r>
            <a:r>
              <a:rPr lang="en-US" sz="1800" dirty="0">
                <a:latin typeface="Times New Roman" pitchFamily="18" charset="0"/>
                <a:cs typeface="Times New Roman" pitchFamily="18" charset="0"/>
              </a:rPr>
              <a:t>not exceeding 50 acres of vacant, fallow and virgin land </a:t>
            </a:r>
            <a:r>
              <a:rPr lang="en-US" sz="1800" dirty="0">
                <a:solidFill>
                  <a:srgbClr val="C00000"/>
                </a:solidFill>
                <a:latin typeface="Times New Roman" pitchFamily="18" charset="0"/>
                <a:cs typeface="Times New Roman" pitchFamily="18" charset="0"/>
              </a:rPr>
              <a:t>for the rural cultivators and persons desirous of carrying out agriculture on manageable family-sized scale</a:t>
            </a:r>
            <a:r>
              <a:rPr lang="en-US" sz="1800" dirty="0">
                <a:latin typeface="Times New Roman" pitchFamily="18" charset="0"/>
                <a:cs typeface="Times New Roman" pitchFamily="18" charset="0"/>
              </a:rPr>
              <a:t>.</a:t>
            </a:r>
          </a:p>
          <a:p>
            <a:pPr lvl="0"/>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8EFE8EA-D193-41BB-8E22-E54470098F13}" type="slidenum">
              <a:rPr lang="en-US" smtClean="0"/>
              <a:pPr/>
              <a:t>17</a:t>
            </a:fld>
            <a:endParaRPr lang="en-US"/>
          </a:p>
        </p:txBody>
      </p:sp>
      <p:sp>
        <p:nvSpPr>
          <p:cNvPr id="5" name="Rectangle 4"/>
          <p:cNvSpPr/>
          <p:nvPr/>
        </p:nvSpPr>
        <p:spPr>
          <a:xfrm>
            <a:off x="457200" y="304800"/>
            <a:ext cx="8077200" cy="923330"/>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The Vacant, Fallow and Virgin Lands</a:t>
            </a:r>
          </a:p>
          <a:p>
            <a:pPr algn="ctr">
              <a:buNone/>
            </a:pPr>
            <a:r>
              <a:rPr lang="en-US" sz="2700" b="1" i="1" u="sng" dirty="0" smtClean="0">
                <a:solidFill>
                  <a:srgbClr val="FF0000"/>
                </a:solidFill>
                <a:latin typeface="Times New Roman" pitchFamily="18" charset="0"/>
                <a:cs typeface="Times New Roman" pitchFamily="18" charset="0"/>
              </a:rPr>
              <a:t> Management Law </a:t>
            </a:r>
          </a:p>
        </p:txBody>
      </p:sp>
    </p:spTree>
    <p:extLst>
      <p:ext uri="{BB962C8B-B14F-4D97-AF65-F5344CB8AC3E}">
        <p14:creationId xmlns="" xmlns:p14="http://schemas.microsoft.com/office/powerpoint/2010/main" val="6459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534400" cy="6248400"/>
          </a:xfrm>
        </p:spPr>
        <p:txBody>
          <a:bodyPr>
            <a:noAutofit/>
          </a:bodyPr>
          <a:lstStyle/>
          <a:p>
            <a:pPr>
              <a:buNone/>
            </a:pPr>
            <a:r>
              <a:rPr lang="en-US" sz="1400" b="1" dirty="0" smtClean="0">
                <a:solidFill>
                  <a:srgbClr val="0033CC"/>
                </a:solidFill>
                <a:latin typeface="Times New Roman" pitchFamily="18" charset="0"/>
                <a:cs typeface="Times New Roman" pitchFamily="18" charset="0"/>
              </a:rPr>
              <a:t>Fertilizer law</a:t>
            </a:r>
          </a:p>
          <a:p>
            <a:pPr indent="-233363"/>
            <a:r>
              <a:rPr lang="en-US" sz="1400" dirty="0" smtClean="0"/>
              <a:t>registration certificate for fertilizer production, importing or exporting as commercial purposes. </a:t>
            </a:r>
          </a:p>
          <a:p>
            <a:pPr indent="-233363"/>
            <a:r>
              <a:rPr lang="en-US" sz="1400" dirty="0" smtClean="0"/>
              <a:t>allow compounding, mixing, repackaging, storing or distribution and sale of fertilizer as commercial purposes.</a:t>
            </a:r>
          </a:p>
          <a:p>
            <a:pPr indent="-233363"/>
            <a:r>
              <a:rPr lang="en-US" sz="1400" dirty="0" smtClean="0"/>
              <a:t>Chance to get suitable experts to lay down the policy and guidance relating to the fertilizer business</a:t>
            </a:r>
            <a:endParaRPr lang="en-US" sz="1400" b="1" dirty="0" smtClean="0">
              <a:solidFill>
                <a:srgbClr val="0033CC"/>
              </a:solidFill>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a:buNone/>
            </a:pPr>
            <a:r>
              <a:rPr lang="en-US" sz="1400" b="1" dirty="0" smtClean="0">
                <a:solidFill>
                  <a:srgbClr val="0000CC"/>
                </a:solidFill>
                <a:latin typeface="Times New Roman" pitchFamily="18" charset="0"/>
                <a:cs typeface="Times New Roman" pitchFamily="18" charset="0"/>
              </a:rPr>
              <a:t>Pesticide law</a:t>
            </a:r>
          </a:p>
          <a:p>
            <a:pPr>
              <a:buNone/>
            </a:pPr>
            <a:r>
              <a:rPr lang="en-US" sz="1400" dirty="0" smtClean="0">
                <a:solidFill>
                  <a:schemeClr val="tx1">
                    <a:lumMod val="95000"/>
                    <a:lumOff val="5000"/>
                  </a:schemeClr>
                </a:solidFill>
                <a:latin typeface="Times New Roman" pitchFamily="18" charset="0"/>
                <a:cs typeface="Times New Roman" pitchFamily="18" charset="0"/>
              </a:rPr>
              <a:t> According to  protect   our surrounding pollution and  prevent  consumer  and  user     health damage  cause of  agro-chemicals</a:t>
            </a:r>
            <a:endParaRPr lang="en-US" sz="1400" b="1" dirty="0" smtClean="0">
              <a:solidFill>
                <a:srgbClr val="0000CC"/>
              </a:solidFill>
              <a:latin typeface="Times New Roman" pitchFamily="18" charset="0"/>
              <a:cs typeface="Times New Roman" pitchFamily="18" charset="0"/>
            </a:endParaRPr>
          </a:p>
          <a:p>
            <a:pPr marL="341313" indent="-231775" algn="just"/>
            <a:r>
              <a:rPr lang="en-US" sz="1400" dirty="0" smtClean="0">
                <a:latin typeface="Times New Roman" pitchFamily="18" charset="0"/>
                <a:cs typeface="Times New Roman" pitchFamily="18" charset="0"/>
              </a:rPr>
              <a:t>Any person desirous of importing formulated pesticides and active ingredients or export of the same must have one of the following registration/ use permit. An application in the prescribed form shall be submitted to the Registration Board. </a:t>
            </a:r>
            <a:r>
              <a:rPr lang="en-US" sz="1400" dirty="0" smtClean="0">
                <a:solidFill>
                  <a:srgbClr val="C00000"/>
                </a:solidFill>
                <a:latin typeface="Times New Roman" pitchFamily="18" charset="0"/>
                <a:cs typeface="Times New Roman" pitchFamily="18" charset="0"/>
              </a:rPr>
              <a:t>(Chapter 4.13)</a:t>
            </a:r>
          </a:p>
          <a:p>
            <a:pPr marL="395288" indent="-285750" algn="just">
              <a:buNone/>
            </a:pPr>
            <a:r>
              <a:rPr lang="en-US" sz="1400" dirty="0" smtClean="0">
                <a:latin typeface="Times New Roman" pitchFamily="18" charset="0"/>
                <a:cs typeface="Times New Roman" pitchFamily="18" charset="0"/>
              </a:rPr>
              <a:t>       (a) experimental registration;</a:t>
            </a:r>
          </a:p>
          <a:p>
            <a:pPr marL="395288" indent="-217488" algn="just">
              <a:buNone/>
            </a:pPr>
            <a:r>
              <a:rPr lang="en-US" sz="1400" dirty="0" smtClean="0">
                <a:latin typeface="Times New Roman" pitchFamily="18" charset="0"/>
                <a:cs typeface="Times New Roman" pitchFamily="18" charset="0"/>
              </a:rPr>
              <a:t>     (b) provisional registration;</a:t>
            </a:r>
          </a:p>
          <a:p>
            <a:pPr marL="395288" indent="-217488" algn="just">
              <a:buNone/>
            </a:pPr>
            <a:r>
              <a:rPr lang="en-US" sz="1400" dirty="0" smtClean="0">
                <a:latin typeface="Times New Roman" pitchFamily="18" charset="0"/>
                <a:cs typeface="Times New Roman" pitchFamily="18" charset="0"/>
              </a:rPr>
              <a:t>     (c) full registration;</a:t>
            </a:r>
          </a:p>
          <a:p>
            <a:pPr marL="395288" indent="-217488" algn="just">
              <a:buNone/>
            </a:pPr>
            <a:r>
              <a:rPr lang="en-US" sz="1400" dirty="0" smtClean="0">
                <a:latin typeface="Times New Roman" pitchFamily="18" charset="0"/>
                <a:cs typeface="Times New Roman" pitchFamily="18" charset="0"/>
              </a:rPr>
              <a:t>     (d) special use permit;</a:t>
            </a:r>
          </a:p>
          <a:p>
            <a:pPr algn="just">
              <a:buNone/>
            </a:pPr>
            <a:r>
              <a:rPr lang="en-US" sz="1400" dirty="0" smtClean="0"/>
              <a:t>Allow the application for License; </a:t>
            </a:r>
            <a:r>
              <a:rPr lang="en-US" sz="1400" dirty="0" smtClean="0">
                <a:solidFill>
                  <a:srgbClr val="C00000"/>
                </a:solidFill>
              </a:rPr>
              <a:t>(Chapter 5.17)</a:t>
            </a:r>
          </a:p>
          <a:p>
            <a:pPr marL="401638" indent="-284163" algn="just"/>
            <a:r>
              <a:rPr lang="en-US" sz="1400" dirty="0" smtClean="0"/>
              <a:t>pesticides formulation and sales in the country from imported active ingredients .</a:t>
            </a:r>
          </a:p>
          <a:p>
            <a:pPr marL="401638" indent="-284163" algn="just"/>
            <a:r>
              <a:rPr lang="en-US" sz="1400" dirty="0" smtClean="0"/>
              <a:t>re-packing and sale of imported pesticides, within the country.</a:t>
            </a:r>
          </a:p>
          <a:p>
            <a:pPr marL="401638" indent="-284163" algn="just"/>
            <a:r>
              <a:rPr lang="en-US" sz="1400" dirty="0" smtClean="0"/>
              <a:t>Fumigation License for export commodities , stored plants products, warehouse, buildings , containers and vehicle.</a:t>
            </a:r>
            <a:endParaRPr lang="en-US" sz="1400" dirty="0" smtClean="0">
              <a:latin typeface="Times New Roman" pitchFamily="18" charset="0"/>
              <a:cs typeface="Times New Roman" pitchFamily="18" charset="0"/>
            </a:endParaRPr>
          </a:p>
          <a:p>
            <a:pPr>
              <a:buNone/>
            </a:pPr>
            <a:r>
              <a:rPr lang="en-US" sz="1400" b="1" dirty="0" smtClean="0">
                <a:solidFill>
                  <a:srgbClr val="0000CC"/>
                </a:solidFill>
                <a:latin typeface="Times New Roman" pitchFamily="18" charset="0"/>
                <a:cs typeface="Times New Roman" pitchFamily="18" charset="0"/>
              </a:rPr>
              <a:t>Plant Pest Quarantine law</a:t>
            </a:r>
          </a:p>
          <a:p>
            <a:pPr marL="404813" indent="-287338" algn="just"/>
            <a:r>
              <a:rPr lang="en-US" sz="1400" dirty="0" smtClean="0">
                <a:latin typeface="Times New Roman" pitchFamily="18" charset="0"/>
                <a:cs typeface="Times New Roman" pitchFamily="18" charset="0"/>
              </a:rPr>
              <a:t>To prevent quarantine pests from entering into Myanmar by any  means</a:t>
            </a:r>
            <a:r>
              <a:rPr lang="en-US" sz="1400" dirty="0" smtClean="0">
                <a:solidFill>
                  <a:srgbClr val="C00000"/>
                </a:solidFill>
                <a:latin typeface="Times New Roman" pitchFamily="18" charset="0"/>
                <a:cs typeface="Times New Roman" pitchFamily="18" charset="0"/>
              </a:rPr>
              <a:t>.(Chapter 2.3(a))</a:t>
            </a:r>
          </a:p>
          <a:p>
            <a:pPr marL="404813" indent="-287338" algn="just"/>
            <a:r>
              <a:rPr lang="en-US" sz="1400" dirty="0" smtClean="0">
                <a:latin typeface="Times New Roman" pitchFamily="18" charset="0"/>
                <a:cs typeface="Times New Roman" pitchFamily="18" charset="0"/>
              </a:rPr>
              <a:t>To  issue  </a:t>
            </a:r>
            <a:r>
              <a:rPr lang="en-US" sz="1400" dirty="0" err="1" smtClean="0">
                <a:latin typeface="Times New Roman" pitchFamily="18" charset="0"/>
                <a:cs typeface="Times New Roman" pitchFamily="18" charset="0"/>
              </a:rPr>
              <a:t>phytosanitary</a:t>
            </a:r>
            <a:r>
              <a:rPr lang="en-US" sz="1400" dirty="0" smtClean="0">
                <a:latin typeface="Times New Roman" pitchFamily="18" charset="0"/>
                <a:cs typeface="Times New Roman" pitchFamily="18" charset="0"/>
              </a:rPr>
              <a:t>  certificate  for  plant  and  plant  product  to be exported  and   import  certificate  for  plant  and   plant   product  to    be  imported (</a:t>
            </a:r>
            <a:r>
              <a:rPr lang="en-US" sz="1400" dirty="0" smtClean="0">
                <a:solidFill>
                  <a:srgbClr val="0070C0"/>
                </a:solidFill>
                <a:latin typeface="Times New Roman" pitchFamily="18" charset="0"/>
                <a:cs typeface="Times New Roman" pitchFamily="18" charset="0"/>
              </a:rPr>
              <a:t>Chapter 2.3(b)</a:t>
            </a:r>
            <a:r>
              <a:rPr lang="en-US" sz="1400" dirty="0" smtClean="0">
                <a:latin typeface="Times New Roman" pitchFamily="18" charset="0"/>
                <a:cs typeface="Times New Roman" pitchFamily="18" charset="0"/>
              </a:rPr>
              <a:t>)</a:t>
            </a:r>
          </a:p>
          <a:p>
            <a:pPr>
              <a:buNone/>
            </a:pPr>
            <a:endParaRPr lang="en-US" sz="1400" dirty="0">
              <a:latin typeface="Times New Roman" pitchFamily="18" charset="0"/>
              <a:cs typeface="Times New Roman" pitchFamily="18" charset="0"/>
            </a:endParaRPr>
          </a:p>
        </p:txBody>
      </p:sp>
      <p:sp>
        <p:nvSpPr>
          <p:cNvPr id="5" name="Rectangle 4"/>
          <p:cNvSpPr/>
          <p:nvPr/>
        </p:nvSpPr>
        <p:spPr>
          <a:xfrm>
            <a:off x="381000" y="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Myanmar’s Existing Laws and profit to private Sector</a:t>
            </a:r>
          </a:p>
        </p:txBody>
      </p:sp>
      <p:sp>
        <p:nvSpPr>
          <p:cNvPr id="4" name="Slide Number Placeholder 3"/>
          <p:cNvSpPr>
            <a:spLocks noGrp="1"/>
          </p:cNvSpPr>
          <p:nvPr>
            <p:ph type="sldNum" sz="quarter" idx="12"/>
          </p:nvPr>
        </p:nvSpPr>
        <p:spPr/>
        <p:txBody>
          <a:bodyPr/>
          <a:lstStyle/>
          <a:p>
            <a:fld id="{D8EFE8EA-D193-41BB-8E22-E54470098F13}" type="slidenum">
              <a:rPr lang="en-US" smtClean="0"/>
              <a:pPr/>
              <a:t>18</a:t>
            </a:fld>
            <a:endParaRPr lang="en-US"/>
          </a:p>
        </p:txBody>
      </p:sp>
    </p:spTree>
    <p:extLst>
      <p:ext uri="{BB962C8B-B14F-4D97-AF65-F5344CB8AC3E}">
        <p14:creationId xmlns:p14="http://schemas.microsoft.com/office/powerpoint/2010/main" xmlns="" val="2988450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461665"/>
          </a:xfrm>
          <a:prstGeom prst="rect">
            <a:avLst/>
          </a:prstGeom>
        </p:spPr>
        <p:txBody>
          <a:bodyPr wrap="square">
            <a:spAutoFit/>
          </a:bodyPr>
          <a:lstStyle/>
          <a:p>
            <a:pPr algn="just">
              <a:buNone/>
            </a:pPr>
            <a:r>
              <a:rPr lang="en-US" sz="2400" b="1" i="1" u="sng" dirty="0" smtClean="0">
                <a:solidFill>
                  <a:srgbClr val="FF0000"/>
                </a:solidFill>
                <a:latin typeface="Times New Roman" pitchFamily="18" charset="0"/>
                <a:cs typeface="Times New Roman" pitchFamily="18" charset="0"/>
              </a:rPr>
              <a:t> International Cooperation for Seed Development Projects</a:t>
            </a:r>
          </a:p>
        </p:txBody>
      </p:sp>
      <p:graphicFrame>
        <p:nvGraphicFramePr>
          <p:cNvPr id="5" name="Content Placeholder 3"/>
          <p:cNvGraphicFramePr>
            <a:graphicFrameLocks noGrp="1"/>
          </p:cNvGraphicFramePr>
          <p:nvPr>
            <p:ph idx="1"/>
          </p:nvPr>
        </p:nvGraphicFramePr>
        <p:xfrm>
          <a:off x="152400" y="914401"/>
          <a:ext cx="8839200" cy="5323474"/>
        </p:xfrm>
        <a:graphic>
          <a:graphicData uri="http://schemas.openxmlformats.org/drawingml/2006/table">
            <a:tbl>
              <a:tblPr firstRow="1" bandRow="1">
                <a:tableStyleId>{5C22544A-7EE6-4342-B048-85BDC9FD1C3A}</a:tableStyleId>
              </a:tblPr>
              <a:tblGrid>
                <a:gridCol w="715035"/>
                <a:gridCol w="4847565"/>
                <a:gridCol w="1371600"/>
                <a:gridCol w="1905000"/>
              </a:tblGrid>
              <a:tr h="562279">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No.</a:t>
                      </a:r>
                    </a:p>
                  </a:txBody>
                  <a:tcPr marL="68580" marR="68580" marT="0" marB="0" anchor="ctr"/>
                </a:tc>
                <a:tc>
                  <a:txBody>
                    <a:bodyPr/>
                    <a:lstStyle/>
                    <a:p>
                      <a:pPr marL="0" marR="0" algn="ctr">
                        <a:lnSpc>
                          <a:spcPct val="115000"/>
                        </a:lnSpc>
                        <a:spcBef>
                          <a:spcPts val="0"/>
                        </a:spcBef>
                        <a:spcAft>
                          <a:spcPts val="0"/>
                        </a:spcAft>
                      </a:pPr>
                      <a:r>
                        <a:rPr lang="en-US" sz="1800" b="1">
                          <a:latin typeface="Times New Roman" pitchFamily="18" charset="0"/>
                          <a:ea typeface="Times New Roman"/>
                          <a:cs typeface="Times New Roman" pitchFamily="18" charset="0"/>
                        </a:rPr>
                        <a:t>Project Name</a:t>
                      </a:r>
                    </a:p>
                  </a:txBody>
                  <a:tcPr marL="68580" marR="68580" marT="0" marB="0" anchor="ctr"/>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Year</a:t>
                      </a:r>
                    </a:p>
                  </a:txBody>
                  <a:tcPr marL="68580" marR="68580" marT="0" marB="0" anchor="ctr"/>
                </a:tc>
                <a:tc>
                  <a:txBody>
                    <a:bodyPr/>
                    <a:lstStyle/>
                    <a:p>
                      <a:pPr marL="0" marR="0" algn="ctr">
                        <a:lnSpc>
                          <a:spcPct val="115000"/>
                        </a:lnSpc>
                        <a:spcBef>
                          <a:spcPts val="0"/>
                        </a:spcBef>
                        <a:spcAft>
                          <a:spcPts val="0"/>
                        </a:spcAft>
                      </a:pPr>
                      <a:r>
                        <a:rPr lang="en-US" sz="1800" b="1" dirty="0">
                          <a:latin typeface="Times New Roman" pitchFamily="18" charset="0"/>
                          <a:ea typeface="Times New Roman"/>
                          <a:cs typeface="Times New Roman" pitchFamily="18" charset="0"/>
                        </a:rPr>
                        <a:t>Provided </a:t>
                      </a:r>
                      <a:endParaRPr lang="en-US" sz="1800" b="1" dirty="0" smtClean="0">
                        <a:latin typeface="Times New Roman" pitchFamily="18" charset="0"/>
                        <a:ea typeface="Times New Roman"/>
                        <a:cs typeface="Times New Roman" pitchFamily="18" charset="0"/>
                      </a:endParaRPr>
                    </a:p>
                    <a:p>
                      <a:pPr marL="0" marR="0" algn="ctr">
                        <a:lnSpc>
                          <a:spcPct val="115000"/>
                        </a:lnSpc>
                        <a:spcBef>
                          <a:spcPts val="0"/>
                        </a:spcBef>
                        <a:spcAft>
                          <a:spcPts val="0"/>
                        </a:spcAft>
                      </a:pPr>
                      <a:r>
                        <a:rPr lang="en-US" sz="1800" b="1" dirty="0" smtClean="0">
                          <a:latin typeface="Times New Roman" pitchFamily="18" charset="0"/>
                          <a:ea typeface="Times New Roman"/>
                          <a:cs typeface="Times New Roman" pitchFamily="18" charset="0"/>
                        </a:rPr>
                        <a:t>Organization</a:t>
                      </a:r>
                      <a:endParaRPr lang="en-US" sz="1800" b="1" dirty="0">
                        <a:latin typeface="Times New Roman" pitchFamily="18" charset="0"/>
                        <a:ea typeface="Times New Roman"/>
                        <a:cs typeface="Times New Roman" pitchFamily="18" charset="0"/>
                      </a:endParaRPr>
                    </a:p>
                  </a:txBody>
                  <a:tcPr marL="68580" marR="68580" marT="0" marB="0" anchor="ctr"/>
                </a:tc>
              </a:tr>
              <a:tr h="529822">
                <a:tc>
                  <a:txBody>
                    <a:bodyPr/>
                    <a:lstStyle/>
                    <a:p>
                      <a:pPr marL="0" marR="0" algn="ctr">
                        <a:lnSpc>
                          <a:spcPct val="115000"/>
                        </a:lnSpc>
                        <a:spcBef>
                          <a:spcPts val="0"/>
                        </a:spcBef>
                        <a:spcAft>
                          <a:spcPts val="0"/>
                        </a:spcAft>
                      </a:pPr>
                      <a:r>
                        <a:rPr lang="en-US" sz="1800" b="0" dirty="0">
                          <a:latin typeface="Times New Roman" pitchFamily="18" charset="0"/>
                          <a:ea typeface="Times New Roman"/>
                          <a:cs typeface="Times New Roman" pitchFamily="18" charset="0"/>
                        </a:rPr>
                        <a:t>1.</a:t>
                      </a:r>
                    </a:p>
                  </a:txBody>
                  <a:tcPr marL="68580" marR="68580" marT="0" marB="0"/>
                </a:tc>
                <a:tc>
                  <a:txBody>
                    <a:bodyPr/>
                    <a:lstStyle/>
                    <a:p>
                      <a:pPr marL="0" marR="0" algn="l">
                        <a:lnSpc>
                          <a:spcPct val="115000"/>
                        </a:lnSpc>
                        <a:spcBef>
                          <a:spcPts val="0"/>
                        </a:spcBef>
                        <a:spcAft>
                          <a:spcPts val="0"/>
                        </a:spcAft>
                      </a:pPr>
                      <a:r>
                        <a:rPr lang="en-US" sz="1800" b="0" dirty="0">
                          <a:latin typeface="Times New Roman" pitchFamily="18" charset="0"/>
                          <a:ea typeface="Times New Roman"/>
                          <a:cs typeface="Times New Roman" pitchFamily="18" charset="0"/>
                        </a:rPr>
                        <a:t>Seed Development Project Phase I</a:t>
                      </a:r>
                    </a:p>
                  </a:txBody>
                  <a:tcPr marL="68580" marR="68580" marT="0" marB="0"/>
                </a:tc>
                <a:tc>
                  <a:txBody>
                    <a:bodyPr/>
                    <a:lstStyle/>
                    <a:p>
                      <a:pPr marL="0" marR="0" algn="ctr">
                        <a:lnSpc>
                          <a:spcPct val="115000"/>
                        </a:lnSpc>
                        <a:spcBef>
                          <a:spcPts val="0"/>
                        </a:spcBef>
                        <a:spcAft>
                          <a:spcPts val="0"/>
                        </a:spcAft>
                      </a:pPr>
                      <a:r>
                        <a:rPr lang="en-US" sz="1800" b="0" dirty="0">
                          <a:latin typeface="Times New Roman" pitchFamily="18" charset="0"/>
                          <a:ea typeface="Times New Roman"/>
                          <a:cs typeface="Times New Roman" pitchFamily="18" charset="0"/>
                        </a:rPr>
                        <a:t>1978-1984</a:t>
                      </a:r>
                    </a:p>
                  </a:txBody>
                  <a:tcPr marL="68580" marR="68580" marT="0" marB="0"/>
                </a:tc>
                <a:tc>
                  <a:txBody>
                    <a:bodyPr/>
                    <a:lstStyle/>
                    <a:p>
                      <a:pPr marL="0" marR="0" algn="ctr">
                        <a:lnSpc>
                          <a:spcPct val="115000"/>
                        </a:lnSpc>
                        <a:spcBef>
                          <a:spcPts val="0"/>
                        </a:spcBef>
                        <a:spcAft>
                          <a:spcPts val="0"/>
                        </a:spcAft>
                      </a:pPr>
                      <a:r>
                        <a:rPr lang="en-US" sz="1800" b="0">
                          <a:latin typeface="Times New Roman" pitchFamily="18" charset="0"/>
                          <a:ea typeface="Times New Roman"/>
                          <a:cs typeface="Times New Roman" pitchFamily="18" charset="0"/>
                        </a:rPr>
                        <a:t>World Bank</a:t>
                      </a:r>
                    </a:p>
                  </a:txBody>
                  <a:tcPr marL="68580" marR="68580" marT="0" marB="0"/>
                </a:tc>
              </a:tr>
              <a:tr h="529822">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Seed </a:t>
                      </a:r>
                      <a:r>
                        <a:rPr lang="en-US" sz="1800" b="0" dirty="0">
                          <a:latin typeface="Times New Roman" pitchFamily="18" charset="0"/>
                          <a:ea typeface="Times New Roman"/>
                          <a:cs typeface="Times New Roman" pitchFamily="18" charset="0"/>
                        </a:rPr>
                        <a:t>Development Project Phase II</a:t>
                      </a:r>
                    </a:p>
                  </a:txBody>
                  <a:tcPr marL="68580" marR="68580" marT="0" marB="0"/>
                </a:tc>
                <a:tc>
                  <a:txBody>
                    <a:bodyPr/>
                    <a:lstStyle/>
                    <a:p>
                      <a:pPr marL="0" marR="0" algn="ctr">
                        <a:lnSpc>
                          <a:spcPct val="115000"/>
                        </a:lnSpc>
                        <a:spcBef>
                          <a:spcPts val="0"/>
                        </a:spcBef>
                        <a:spcAft>
                          <a:spcPts val="0"/>
                        </a:spcAft>
                      </a:pPr>
                      <a:r>
                        <a:rPr lang="en-US" sz="1800" b="0" dirty="0">
                          <a:latin typeface="Times New Roman" pitchFamily="18" charset="0"/>
                          <a:ea typeface="Times New Roman"/>
                          <a:cs typeface="Times New Roman" pitchFamily="18" charset="0"/>
                        </a:rPr>
                        <a:t>1986-1994</a:t>
                      </a:r>
                    </a:p>
                  </a:txBody>
                  <a:tcPr marL="68580" marR="68580" marT="0" marB="0"/>
                </a:tc>
                <a:tc>
                  <a:txBody>
                    <a:bodyPr/>
                    <a:lstStyle/>
                    <a:p>
                      <a:pPr marL="0" marR="0" algn="ctr">
                        <a:lnSpc>
                          <a:spcPct val="115000"/>
                        </a:lnSpc>
                        <a:spcBef>
                          <a:spcPts val="0"/>
                        </a:spcBef>
                        <a:spcAft>
                          <a:spcPts val="0"/>
                        </a:spcAft>
                      </a:pPr>
                      <a:r>
                        <a:rPr lang="en-US" sz="1800" b="0" dirty="0">
                          <a:latin typeface="Times New Roman" pitchFamily="18" charset="0"/>
                          <a:ea typeface="Times New Roman"/>
                          <a:cs typeface="Times New Roman" pitchFamily="18" charset="0"/>
                        </a:rPr>
                        <a:t>World Bank</a:t>
                      </a:r>
                    </a:p>
                  </a:txBody>
                  <a:tcPr marL="68580" marR="68580" marT="0" marB="0"/>
                </a:tc>
              </a:tr>
              <a:tr h="563623">
                <a:tc>
                  <a:txBody>
                    <a:bodyPr/>
                    <a:lstStyle/>
                    <a:p>
                      <a:pPr marL="0" marR="0" algn="ctr">
                        <a:lnSpc>
                          <a:spcPct val="115000"/>
                        </a:lnSpc>
                        <a:spcBef>
                          <a:spcPts val="0"/>
                        </a:spcBef>
                        <a:spcAft>
                          <a:spcPts val="0"/>
                        </a:spcAft>
                      </a:pPr>
                      <a:r>
                        <a:rPr lang="en-US" sz="1800" b="0" dirty="0">
                          <a:latin typeface="Times New Roman" pitchFamily="18" charset="0"/>
                          <a:ea typeface="Times New Roman"/>
                          <a:cs typeface="Times New Roman" pitchFamily="18" charset="0"/>
                        </a:rPr>
                        <a:t>3.</a:t>
                      </a: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 Support to Special Rice production</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2009-2012</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FAO</a:t>
                      </a:r>
                    </a:p>
                  </a:txBody>
                  <a:tcPr marL="68580" marR="68580" marT="0" marB="0"/>
                </a:tc>
              </a:tr>
              <a:tr h="545527">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4.</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Development of Participatory Multiplication and Distribution System for Quality Rice Seed</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2011-2016</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JICA</a:t>
                      </a:r>
                    </a:p>
                  </a:txBody>
                  <a:tcPr marL="68580" marR="68580" marT="0" marB="0"/>
                </a:tc>
              </a:tr>
              <a:tr h="545527">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5.</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Diversification and Intensification of Rice-based Cropping System in Lower Myanmar  (My Rice)</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2012-2015</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latin typeface="Times New Roman" pitchFamily="18" charset="0"/>
                          <a:ea typeface="Times New Roman"/>
                          <a:cs typeface="Times New Roman" pitchFamily="18" charset="0"/>
                        </a:rPr>
                        <a:t>IRRI</a:t>
                      </a:r>
                      <a:r>
                        <a:rPr lang="en-US" sz="1800" b="0" baseline="0" dirty="0" smtClean="0">
                          <a:latin typeface="Times New Roman" pitchFamily="18" charset="0"/>
                          <a:ea typeface="Times New Roman"/>
                          <a:cs typeface="Times New Roman" pitchFamily="18" charset="0"/>
                        </a:rPr>
                        <a:t>, ACIAR</a:t>
                      </a:r>
                      <a:endParaRPr lang="en-US" sz="1800" b="0" dirty="0" smtClean="0">
                        <a:latin typeface="Times New Roman" pitchFamily="18" charset="0"/>
                        <a:ea typeface="Times New Roman"/>
                        <a:cs typeface="Times New Roman" pitchFamily="18" charset="0"/>
                      </a:endParaRPr>
                    </a:p>
                  </a:txBody>
                  <a:tcPr marL="68580" marR="68580" marT="0" marB="0"/>
                </a:tc>
              </a:tr>
              <a:tr h="545527">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6.</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Support to the Development of Hybrid rice in Myanmar</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2013-2015</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FAO</a:t>
                      </a:r>
                    </a:p>
                  </a:txBody>
                  <a:tcPr marL="68580" marR="68580" marT="0" marB="0"/>
                </a:tc>
              </a:tr>
              <a:tr h="545527">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7.</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International Fund</a:t>
                      </a:r>
                      <a:r>
                        <a:rPr lang="en-US" sz="1800" b="0" baseline="0" dirty="0" smtClean="0">
                          <a:latin typeface="Times New Roman" pitchFamily="18" charset="0"/>
                          <a:ea typeface="Times New Roman"/>
                          <a:cs typeface="Times New Roman" pitchFamily="18" charset="0"/>
                        </a:rPr>
                        <a:t> for </a:t>
                      </a:r>
                      <a:r>
                        <a:rPr lang="en-US" sz="1800" b="0" dirty="0" smtClean="0">
                          <a:latin typeface="Times New Roman" pitchFamily="18" charset="0"/>
                          <a:ea typeface="Times New Roman"/>
                          <a:cs typeface="Times New Roman" pitchFamily="18" charset="0"/>
                        </a:rPr>
                        <a:t>Agriculture</a:t>
                      </a:r>
                      <a:r>
                        <a:rPr lang="en-US" sz="1800" b="0" baseline="0" dirty="0" smtClean="0">
                          <a:latin typeface="Times New Roman" pitchFamily="18" charset="0"/>
                          <a:ea typeface="Times New Roman"/>
                          <a:cs typeface="Times New Roman" pitchFamily="18" charset="0"/>
                        </a:rPr>
                        <a:t> </a:t>
                      </a:r>
                      <a:r>
                        <a:rPr lang="en-US" sz="1800" b="0" dirty="0" smtClean="0">
                          <a:latin typeface="Times New Roman" pitchFamily="18" charset="0"/>
                          <a:ea typeface="Times New Roman"/>
                          <a:cs typeface="Times New Roman" pitchFamily="18" charset="0"/>
                        </a:rPr>
                        <a:t>Development, FARM Project</a:t>
                      </a: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2014-2020</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IFAD</a:t>
                      </a:r>
                    </a:p>
                  </a:txBody>
                  <a:tcPr marL="68580" marR="68580" marT="0" marB="0"/>
                </a:tc>
              </a:tr>
              <a:tr h="545527">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8.</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l">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Agricultural</a:t>
                      </a:r>
                      <a:r>
                        <a:rPr lang="en-US" sz="1800" b="0" baseline="0" dirty="0" smtClean="0">
                          <a:latin typeface="Times New Roman" pitchFamily="18" charset="0"/>
                          <a:ea typeface="Times New Roman"/>
                          <a:cs typeface="Times New Roman" pitchFamily="18" charset="0"/>
                        </a:rPr>
                        <a:t> Development Support Project</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2016-2021</a:t>
                      </a:r>
                      <a:endParaRPr lang="en-US" sz="18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800" b="0" dirty="0" smtClean="0">
                          <a:latin typeface="Times New Roman" pitchFamily="18" charset="0"/>
                          <a:ea typeface="Times New Roman"/>
                          <a:cs typeface="Times New Roman" pitchFamily="18" charset="0"/>
                        </a:rPr>
                        <a:t>World Bank</a:t>
                      </a: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D30A611F-4702-43EB-A78E-6D77188B1786}"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fontScale="62500" lnSpcReduction="20000"/>
          </a:bodyPr>
          <a:lstStyle/>
          <a:p>
            <a:pPr algn="just">
              <a:lnSpc>
                <a:spcPct val="170000"/>
              </a:lnSpc>
              <a:buNone/>
            </a:pPr>
            <a:r>
              <a:rPr lang="en-US" b="1" i="1" u="sng" dirty="0" smtClean="0">
                <a:solidFill>
                  <a:srgbClr val="FF0000"/>
                </a:solidFill>
                <a:latin typeface="Times New Roman" pitchFamily="18" charset="0"/>
                <a:cs typeface="Times New Roman" pitchFamily="18" charset="0"/>
              </a:rPr>
              <a:t>Why Rice Demand is Growing </a:t>
            </a:r>
          </a:p>
          <a:p>
            <a:pPr algn="just">
              <a:lnSpc>
                <a:spcPct val="140000"/>
              </a:lnSpc>
              <a:spcBef>
                <a:spcPts val="600"/>
              </a:spcBef>
              <a:spcAft>
                <a:spcPts val="600"/>
              </a:spcAft>
            </a:pPr>
            <a:r>
              <a:rPr lang="en-US" dirty="0" smtClean="0">
                <a:latin typeface="Times New Roman" pitchFamily="18" charset="0"/>
                <a:cs typeface="Times New Roman" pitchFamily="18" charset="0"/>
              </a:rPr>
              <a:t>World population will increase 9 Billion by 2050</a:t>
            </a:r>
          </a:p>
          <a:p>
            <a:pPr algn="just">
              <a:lnSpc>
                <a:spcPct val="140000"/>
              </a:lnSpc>
              <a:spcBef>
                <a:spcPts val="600"/>
              </a:spcBef>
              <a:spcAft>
                <a:spcPts val="600"/>
              </a:spcAft>
            </a:pPr>
            <a:r>
              <a:rPr lang="en-US" dirty="0" smtClean="0">
                <a:latin typeface="Times New Roman" pitchFamily="18" charset="0"/>
                <a:cs typeface="Times New Roman" pitchFamily="18" charset="0"/>
              </a:rPr>
              <a:t>Rice demand in traditional rice growing countries will continue to rise until they graduate to middle income country</a:t>
            </a:r>
          </a:p>
          <a:p>
            <a:pPr algn="just">
              <a:lnSpc>
                <a:spcPct val="140000"/>
              </a:lnSpc>
              <a:spcBef>
                <a:spcPts val="600"/>
              </a:spcBef>
              <a:spcAft>
                <a:spcPts val="600"/>
              </a:spcAft>
            </a:pPr>
            <a:r>
              <a:rPr lang="en-US" dirty="0" smtClean="0">
                <a:latin typeface="Times New Roman" pitchFamily="18" charset="0"/>
                <a:cs typeface="Times New Roman" pitchFamily="18" charset="0"/>
              </a:rPr>
              <a:t>China's rice import may rise to 5-6 million tons in 2020</a:t>
            </a:r>
          </a:p>
          <a:p>
            <a:pPr algn="just">
              <a:lnSpc>
                <a:spcPct val="140000"/>
              </a:lnSpc>
              <a:spcBef>
                <a:spcPts val="600"/>
              </a:spcBef>
              <a:spcAft>
                <a:spcPts val="600"/>
              </a:spcAft>
            </a:pPr>
            <a:r>
              <a:rPr lang="en-US" dirty="0" smtClean="0">
                <a:latin typeface="Times New Roman" pitchFamily="18" charset="0"/>
                <a:cs typeface="Times New Roman" pitchFamily="18" charset="0"/>
              </a:rPr>
              <a:t>In China, 14 million tons goes for feed and 8 million tons for industrial use</a:t>
            </a:r>
          </a:p>
          <a:p>
            <a:pPr>
              <a:lnSpc>
                <a:spcPct val="140000"/>
              </a:lnSpc>
              <a:spcBef>
                <a:spcPts val="600"/>
              </a:spcBef>
              <a:spcAft>
                <a:spcPts val="600"/>
              </a:spcAft>
            </a:pPr>
            <a:r>
              <a:rPr lang="en-US" dirty="0" smtClean="0">
                <a:latin typeface="Times New Roman" pitchFamily="18" charset="0"/>
                <a:cs typeface="Times New Roman" pitchFamily="18" charset="0"/>
              </a:rPr>
              <a:t>India's rice production would reach at the levels of 108 million tons by 2020 against its requirements of 118 million tons</a:t>
            </a:r>
          </a:p>
          <a:p>
            <a:pPr>
              <a:lnSpc>
                <a:spcPct val="140000"/>
              </a:lnSpc>
              <a:spcBef>
                <a:spcPts val="600"/>
              </a:spcBef>
              <a:spcAft>
                <a:spcPts val="600"/>
              </a:spcAft>
            </a:pPr>
            <a:r>
              <a:rPr lang="en-US" dirty="0" smtClean="0">
                <a:latin typeface="Times New Roman" pitchFamily="18" charset="0"/>
                <a:cs typeface="Times New Roman" pitchFamily="18" charset="0"/>
              </a:rPr>
              <a:t>The demand for rice in Africa continues to increase, with an annual average importation of 2 million metric tons to fill the gap of production</a:t>
            </a:r>
          </a:p>
          <a:p>
            <a:pPr>
              <a:lnSpc>
                <a:spcPct val="170000"/>
              </a:lnSpc>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30A611F-4702-43EB-A78E-6D77188B178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4876800" cy="4525963"/>
          </a:xfrm>
        </p:spPr>
        <p:txBody>
          <a:bodyPr>
            <a:normAutofit/>
          </a:bodyPr>
          <a:lstStyle/>
          <a:p>
            <a:pPr marL="514350" indent="-514350">
              <a:lnSpc>
                <a:spcPct val="150000"/>
              </a:lnSpc>
              <a:buAutoNum type="arabicPeriod"/>
            </a:pPr>
            <a:r>
              <a:rPr lang="en-US" sz="2000" dirty="0" smtClean="0">
                <a:latin typeface="Times New Roman" pitchFamily="18" charset="0"/>
                <a:cs typeface="Times New Roman" pitchFamily="18" charset="0"/>
              </a:rPr>
              <a:t>New Aye </a:t>
            </a:r>
            <a:r>
              <a:rPr lang="en-US" sz="2000" dirty="0" err="1" smtClean="0">
                <a:latin typeface="Times New Roman" pitchFamily="18" charset="0"/>
                <a:cs typeface="Times New Roman" pitchFamily="18" charset="0"/>
              </a:rPr>
              <a:t>Yar</a:t>
            </a:r>
            <a:r>
              <a:rPr lang="en-US" sz="2000" dirty="0" smtClean="0">
                <a:latin typeface="Times New Roman" pitchFamily="18" charset="0"/>
                <a:cs typeface="Times New Roman" pitchFamily="18" charset="0"/>
              </a:rPr>
              <a:t> Co.ltd</a:t>
            </a:r>
          </a:p>
          <a:p>
            <a:pPr marL="514350" indent="-514350">
              <a:lnSpc>
                <a:spcPct val="150000"/>
              </a:lnSpc>
              <a:buAutoNum type="arabicPeriod"/>
            </a:pPr>
            <a:r>
              <a:rPr lang="en-US" sz="2000" dirty="0" smtClean="0">
                <a:latin typeface="Times New Roman" pitchFamily="18" charset="0"/>
                <a:cs typeface="Times New Roman" pitchFamily="18" charset="0"/>
              </a:rPr>
              <a:t>Great Wall Co.ltd</a:t>
            </a:r>
          </a:p>
          <a:p>
            <a:pPr marL="514350" indent="-514350">
              <a:lnSpc>
                <a:spcPct val="150000"/>
              </a:lnSpc>
              <a:buAutoNum type="arabicPeriod"/>
            </a:pPr>
            <a:r>
              <a:rPr lang="en-US" sz="2000" dirty="0" err="1" smtClean="0">
                <a:latin typeface="Times New Roman" pitchFamily="18" charset="0"/>
                <a:cs typeface="Times New Roman" pitchFamily="18" charset="0"/>
              </a:rPr>
              <a:t>Shwe</a:t>
            </a:r>
            <a:r>
              <a:rPr lang="en-US" sz="2000" dirty="0" smtClean="0">
                <a:latin typeface="Times New Roman" pitchFamily="18" charset="0"/>
                <a:cs typeface="Times New Roman" pitchFamily="18" charset="0"/>
              </a:rPr>
              <a:t> Nagar Min Co.ltd</a:t>
            </a:r>
          </a:p>
          <a:p>
            <a:pPr marL="514350" indent="-514350">
              <a:lnSpc>
                <a:spcPct val="150000"/>
              </a:lnSpc>
              <a:buAutoNum type="arabicPeriod"/>
            </a:pPr>
            <a:r>
              <a:rPr lang="en-US" sz="2000" dirty="0" smtClean="0">
                <a:latin typeface="Times New Roman" pitchFamily="18" charset="0"/>
                <a:cs typeface="Times New Roman" pitchFamily="18" charset="0"/>
              </a:rPr>
              <a:t>Nine Sea Co.ltd</a:t>
            </a:r>
          </a:p>
          <a:p>
            <a:pPr marL="514350" indent="-514350">
              <a:lnSpc>
                <a:spcPct val="150000"/>
              </a:lnSpc>
              <a:buAutoNum type="arabicPeriod"/>
            </a:pPr>
            <a:r>
              <a:rPr lang="en-US" sz="2000" dirty="0" smtClean="0">
                <a:latin typeface="Times New Roman" pitchFamily="18" charset="0"/>
                <a:cs typeface="Times New Roman" pitchFamily="18" charset="0"/>
              </a:rPr>
              <a:t>Yu </a:t>
            </a:r>
            <a:r>
              <a:rPr lang="en-US" sz="2000" dirty="0" err="1" smtClean="0">
                <a:latin typeface="Times New Roman" pitchFamily="18" charset="0"/>
                <a:cs typeface="Times New Roman" pitchFamily="18" charset="0"/>
              </a:rPr>
              <a:t>Za</a:t>
            </a:r>
            <a:r>
              <a:rPr lang="en-US" sz="2000" dirty="0" smtClean="0">
                <a:latin typeface="Times New Roman" pitchFamily="18" charset="0"/>
                <a:cs typeface="Times New Roman" pitchFamily="18" charset="0"/>
              </a:rPr>
              <a:t> Na Co.ltd</a:t>
            </a:r>
          </a:p>
          <a:p>
            <a:pPr marL="514350" indent="-514350">
              <a:lnSpc>
                <a:spcPct val="150000"/>
              </a:lnSpc>
              <a:buAutoNum type="arabicPeriod"/>
            </a:pPr>
            <a:r>
              <a:rPr lang="en-US" sz="2000" dirty="0" smtClean="0">
                <a:latin typeface="Times New Roman" pitchFamily="18" charset="0"/>
                <a:cs typeface="Times New Roman" pitchFamily="18" charset="0"/>
              </a:rPr>
              <a:t>Dagon International Co.ltd</a:t>
            </a:r>
          </a:p>
          <a:p>
            <a:pPr marL="514350" indent="-514350">
              <a:lnSpc>
                <a:spcPct val="150000"/>
              </a:lnSpc>
              <a:buAutoNum type="arabicPeriod"/>
            </a:pPr>
            <a:r>
              <a:rPr lang="en-US" sz="2000" dirty="0" err="1" smtClean="0">
                <a:latin typeface="Times New Roman" pitchFamily="18" charset="0"/>
                <a:cs typeface="Times New Roman" pitchFamily="18" charset="0"/>
              </a:rPr>
              <a:t>Zeyar</a:t>
            </a:r>
            <a:r>
              <a:rPr lang="en-US" sz="2000" dirty="0" smtClean="0">
                <a:latin typeface="Times New Roman" pitchFamily="18" charset="0"/>
                <a:cs typeface="Times New Roman" pitchFamily="18" charset="0"/>
              </a:rPr>
              <a:t> Premiere Co.ltd</a:t>
            </a:r>
          </a:p>
          <a:p>
            <a:pPr marL="514350" indent="-514350">
              <a:lnSpc>
                <a:spcPct val="150000"/>
              </a:lnSpc>
              <a:buAutoNum type="arabicPeriod"/>
            </a:pPr>
            <a:r>
              <a:rPr lang="en-US" sz="2000" dirty="0" smtClean="0">
                <a:latin typeface="Times New Roman" pitchFamily="18" charset="0"/>
                <a:cs typeface="Times New Roman" pitchFamily="18" charset="0"/>
              </a:rPr>
              <a:t>Green Asia Co.ltd</a:t>
            </a:r>
            <a:endParaRPr lang="en-US" sz="2000" dirty="0">
              <a:latin typeface="Times New Roman" pitchFamily="18" charset="0"/>
              <a:cs typeface="Times New Roman" pitchFamily="18" charset="0"/>
            </a:endParaRPr>
          </a:p>
        </p:txBody>
      </p:sp>
      <p:sp>
        <p:nvSpPr>
          <p:cNvPr id="5" name="Rectangle 4"/>
          <p:cNvSpPr/>
          <p:nvPr/>
        </p:nvSpPr>
        <p:spPr>
          <a:xfrm>
            <a:off x="457200" y="381000"/>
            <a:ext cx="8229600" cy="507831"/>
          </a:xfrm>
          <a:prstGeom prst="rect">
            <a:avLst/>
          </a:prstGeom>
        </p:spPr>
        <p:txBody>
          <a:bodyPr wrap="square">
            <a:spAutoFit/>
          </a:bodyPr>
          <a:lstStyle/>
          <a:p>
            <a:pPr algn="just">
              <a:buNone/>
            </a:pPr>
            <a:r>
              <a:rPr lang="en-US" sz="2700" b="1" i="1" u="sng" dirty="0" smtClean="0">
                <a:solidFill>
                  <a:srgbClr val="FF0000"/>
                </a:solidFill>
                <a:latin typeface="Times New Roman" pitchFamily="18" charset="0"/>
                <a:cs typeface="Times New Roman" pitchFamily="18" charset="0"/>
              </a:rPr>
              <a:t>Current Collaborative Private Companies </a:t>
            </a:r>
          </a:p>
        </p:txBody>
      </p:sp>
      <p:sp>
        <p:nvSpPr>
          <p:cNvPr id="4" name="Slide Number Placeholder 3"/>
          <p:cNvSpPr>
            <a:spLocks noGrp="1"/>
          </p:cNvSpPr>
          <p:nvPr>
            <p:ph type="sldNum" sz="quarter" idx="12"/>
          </p:nvPr>
        </p:nvSpPr>
        <p:spPr/>
        <p:txBody>
          <a:bodyPr/>
          <a:lstStyle/>
          <a:p>
            <a:fld id="{D30A611F-4702-43EB-A78E-6D77188B178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VWN2VQ9OmO-AC5Iy0ratIjad0bXPnZKQjqVSLthKaddL10BFVT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1905000"/>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1447800"/>
            <a:ext cx="5791200" cy="4525963"/>
          </a:xfrm>
        </p:spPr>
        <p:txBody>
          <a:bodyPr>
            <a:normAutofit lnSpcReduction="10000"/>
          </a:bodyPr>
          <a:lstStyle/>
          <a:p>
            <a:r>
              <a:rPr lang="en-US" sz="2800" dirty="0" smtClean="0">
                <a:solidFill>
                  <a:srgbClr val="0000CC"/>
                </a:solidFill>
                <a:latin typeface="Times New Roman" pitchFamily="18" charset="0"/>
                <a:cs typeface="Times New Roman" pitchFamily="18" charset="0"/>
              </a:rPr>
              <a:t>Poor collaboration </a:t>
            </a:r>
            <a:r>
              <a:rPr lang="en-US" sz="2800" dirty="0" smtClean="0">
                <a:latin typeface="Times New Roman" pitchFamily="18" charset="0"/>
                <a:cs typeface="Times New Roman" pitchFamily="18" charset="0"/>
              </a:rPr>
              <a:t>and information sharing</a:t>
            </a:r>
          </a:p>
          <a:p>
            <a:r>
              <a:rPr lang="en-US" sz="2800" dirty="0" smtClean="0">
                <a:solidFill>
                  <a:srgbClr val="0000CC"/>
                </a:solidFill>
                <a:latin typeface="Times New Roman" pitchFamily="18" charset="0"/>
                <a:cs typeface="Times New Roman" pitchFamily="18" charset="0"/>
              </a:rPr>
              <a:t>Low trusty </a:t>
            </a:r>
            <a:r>
              <a:rPr lang="en-US" sz="2800" dirty="0" smtClean="0">
                <a:latin typeface="Times New Roman" pitchFamily="18" charset="0"/>
                <a:cs typeface="Times New Roman" pitchFamily="18" charset="0"/>
              </a:rPr>
              <a:t>between departments, private, organization and farmers</a:t>
            </a:r>
          </a:p>
          <a:p>
            <a:r>
              <a:rPr lang="en-US" sz="2800" dirty="0" smtClean="0">
                <a:solidFill>
                  <a:srgbClr val="0000CC"/>
                </a:solidFill>
                <a:latin typeface="Times New Roman" pitchFamily="18" charset="0"/>
                <a:cs typeface="Times New Roman" pitchFamily="18" charset="0"/>
              </a:rPr>
              <a:t>Lagged</a:t>
            </a:r>
            <a:r>
              <a:rPr lang="en-US" sz="2800" dirty="0" smtClean="0">
                <a:latin typeface="Times New Roman" pitchFamily="18" charset="0"/>
                <a:cs typeface="Times New Roman" pitchFamily="18" charset="0"/>
              </a:rPr>
              <a:t> of technology and human resource development</a:t>
            </a:r>
          </a:p>
          <a:p>
            <a:r>
              <a:rPr lang="en-US" sz="2800" dirty="0" smtClean="0">
                <a:latin typeface="Times New Roman" pitchFamily="18" charset="0"/>
                <a:cs typeface="Times New Roman" pitchFamily="18" charset="0"/>
              </a:rPr>
              <a:t>Low infrastructures Development</a:t>
            </a:r>
          </a:p>
          <a:p>
            <a:pPr lvl="1"/>
            <a:r>
              <a:rPr lang="en-US" sz="2400" dirty="0" smtClean="0">
                <a:latin typeface="Times New Roman" pitchFamily="18" charset="0"/>
                <a:cs typeface="Times New Roman" pitchFamily="18" charset="0"/>
              </a:rPr>
              <a:t>Physical &amp; Technical</a:t>
            </a:r>
          </a:p>
          <a:p>
            <a:r>
              <a:rPr lang="en-US" sz="2800" dirty="0" smtClean="0">
                <a:latin typeface="Times New Roman" pitchFamily="18" charset="0"/>
                <a:cs typeface="Times New Roman" pitchFamily="18" charset="0"/>
              </a:rPr>
              <a:t>Low interest to investment  </a:t>
            </a:r>
            <a:endParaRPr lang="en-US" sz="2800" dirty="0">
              <a:latin typeface="Times New Roman" pitchFamily="18" charset="0"/>
              <a:cs typeface="Times New Roman" pitchFamily="18" charset="0"/>
            </a:endParaRPr>
          </a:p>
        </p:txBody>
      </p:sp>
      <p:pic>
        <p:nvPicPr>
          <p:cNvPr id="2052" name="Picture 4" descr="https://encrypted-tbn0.gstatic.com/images?q=tbn:ANd9GcTHYz8BBkNjNL6zrAwEeYKAvMHUKWl95EyUwvjyX0712BGiVE0toQ"/>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34910" y="4495800"/>
            <a:ext cx="2448603" cy="16383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57200" y="3810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Challenges to Minimize Gap</a:t>
            </a:r>
          </a:p>
        </p:txBody>
      </p:sp>
      <p:sp>
        <p:nvSpPr>
          <p:cNvPr id="6" name="Slide Number Placeholder 5"/>
          <p:cNvSpPr>
            <a:spLocks noGrp="1"/>
          </p:cNvSpPr>
          <p:nvPr>
            <p:ph type="sldNum" sz="quarter" idx="12"/>
          </p:nvPr>
        </p:nvSpPr>
        <p:spPr/>
        <p:txBody>
          <a:bodyPr/>
          <a:lstStyle/>
          <a:p>
            <a:fld id="{D8EFE8EA-D193-41BB-8E22-E54470098F13}" type="slidenum">
              <a:rPr lang="en-US" smtClean="0"/>
              <a:pPr/>
              <a:t>21</a:t>
            </a:fld>
            <a:endParaRPr lang="en-US"/>
          </a:p>
        </p:txBody>
      </p:sp>
    </p:spTree>
    <p:extLst>
      <p:ext uri="{BB962C8B-B14F-4D97-AF65-F5344CB8AC3E}">
        <p14:creationId xmlns:p14="http://schemas.microsoft.com/office/powerpoint/2010/main" xmlns="" val="317071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4495800"/>
          </a:xfrm>
        </p:spPr>
        <p:txBody>
          <a:bodyPr>
            <a:noAutofit/>
          </a:bodyPr>
          <a:lstStyle/>
          <a:p>
            <a:pPr lvl="0"/>
            <a:r>
              <a:rPr lang="en-US" sz="2000" dirty="0">
                <a:latin typeface="Times New Roman" pitchFamily="18" charset="0"/>
                <a:cs typeface="Times New Roman" pitchFamily="18" charset="0"/>
              </a:rPr>
              <a:t>Improve Collaboration and </a:t>
            </a:r>
            <a:r>
              <a:rPr lang="en-US" sz="2000" dirty="0" smtClean="0">
                <a:latin typeface="Times New Roman" pitchFamily="18" charset="0"/>
                <a:cs typeface="Times New Roman" pitchFamily="18" charset="0"/>
              </a:rPr>
              <a:t>Trust to lay </a:t>
            </a:r>
            <a:r>
              <a:rPr lang="en-US" sz="2000" dirty="0">
                <a:latin typeface="Times New Roman" pitchFamily="18" charset="0"/>
                <a:cs typeface="Times New Roman" pitchFamily="18" charset="0"/>
              </a:rPr>
              <a:t>down the platform for Seed Association </a:t>
            </a:r>
            <a:r>
              <a:rPr lang="en-US" sz="2000" dirty="0" smtClean="0">
                <a:latin typeface="Times New Roman" pitchFamily="18" charset="0"/>
                <a:cs typeface="Times New Roman" pitchFamily="18" charset="0"/>
              </a:rPr>
              <a:t>network</a:t>
            </a:r>
          </a:p>
          <a:p>
            <a:pPr lvl="0"/>
            <a:r>
              <a:rPr lang="en-US" sz="2000" dirty="0">
                <a:latin typeface="Times New Roman" pitchFamily="18" charset="0"/>
                <a:cs typeface="Times New Roman" pitchFamily="18" charset="0"/>
              </a:rPr>
              <a:t>Get Assistant from International and National </a:t>
            </a:r>
            <a:r>
              <a:rPr lang="en-US" sz="2000" dirty="0" smtClean="0">
                <a:latin typeface="Times New Roman" pitchFamily="18" charset="0"/>
                <a:cs typeface="Times New Roman" pitchFamily="18" charset="0"/>
              </a:rPr>
              <a:t>Partners for HRD</a:t>
            </a:r>
          </a:p>
          <a:p>
            <a:r>
              <a:rPr lang="en-US" sz="2000" dirty="0" smtClean="0">
                <a:latin typeface="Times New Roman" pitchFamily="18" charset="0"/>
                <a:cs typeface="Times New Roman" pitchFamily="18" charset="0"/>
              </a:rPr>
              <a:t>Raise Awareness for policy and laws</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More privatization on technology</a:t>
            </a:r>
          </a:p>
          <a:p>
            <a:r>
              <a:rPr lang="en-US" sz="2000" dirty="0" smtClean="0">
                <a:latin typeface="Times New Roman" pitchFamily="18" charset="0"/>
                <a:cs typeface="Times New Roman" pitchFamily="18" charset="0"/>
              </a:rPr>
              <a:t>Establishment of Micro finance system for quality seed production</a:t>
            </a:r>
          </a:p>
          <a:p>
            <a:r>
              <a:rPr lang="en-US" sz="2000" dirty="0" smtClean="0">
                <a:latin typeface="Times New Roman" pitchFamily="18" charset="0"/>
                <a:cs typeface="Times New Roman" pitchFamily="18" charset="0"/>
              </a:rPr>
              <a:t>Set up the model station with contract farming for C.S production</a:t>
            </a:r>
          </a:p>
          <a:p>
            <a:r>
              <a:rPr lang="en-US" sz="2000" dirty="0" smtClean="0">
                <a:latin typeface="Times New Roman" pitchFamily="18" charset="0"/>
                <a:cs typeface="Times New Roman" pitchFamily="18" charset="0"/>
              </a:rPr>
              <a:t>Set the guarantee price for seed market </a:t>
            </a:r>
          </a:p>
          <a:p>
            <a:r>
              <a:rPr lang="en-US" sz="2000" dirty="0" smtClean="0">
                <a:latin typeface="Times New Roman" pitchFamily="18" charset="0"/>
                <a:cs typeface="Times New Roman" pitchFamily="18" charset="0"/>
              </a:rPr>
              <a:t>Distribute the seeds to farmers with reasonable price</a:t>
            </a:r>
          </a:p>
          <a:p>
            <a:r>
              <a:rPr lang="en-US" sz="2000" dirty="0">
                <a:latin typeface="Times New Roman" pitchFamily="18" charset="0"/>
                <a:cs typeface="Times New Roman" pitchFamily="18" charset="0"/>
              </a:rPr>
              <a:t>Piling the revolving fund to keep the quality seed as </a:t>
            </a:r>
            <a:r>
              <a:rPr lang="en-US" sz="2000" dirty="0" smtClean="0">
                <a:latin typeface="Times New Roman" pitchFamily="18" charset="0"/>
                <a:cs typeface="Times New Roman" pitchFamily="18" charset="0"/>
              </a:rPr>
              <a:t>reserved if emergency</a:t>
            </a:r>
          </a:p>
          <a:p>
            <a:r>
              <a:rPr lang="en-US" sz="2000" b="1" dirty="0">
                <a:solidFill>
                  <a:srgbClr val="0033CC"/>
                </a:solidFill>
                <a:latin typeface="Times New Roman" pitchFamily="18" charset="0"/>
                <a:cs typeface="Times New Roman" pitchFamily="18" charset="0"/>
              </a:rPr>
              <a:t>Win-Win </a:t>
            </a:r>
            <a:r>
              <a:rPr lang="en-US" sz="2000" b="1" dirty="0" smtClean="0">
                <a:solidFill>
                  <a:srgbClr val="0033CC"/>
                </a:solidFill>
                <a:latin typeface="Times New Roman" pitchFamily="18" charset="0"/>
                <a:cs typeface="Times New Roman" pitchFamily="18" charset="0"/>
              </a:rPr>
              <a:t>Situation to all involvements. </a:t>
            </a:r>
            <a:endParaRPr lang="en-US" sz="2000" b="1" dirty="0">
              <a:solidFill>
                <a:srgbClr val="0033CC"/>
              </a:solidFill>
              <a:latin typeface="Times New Roman" pitchFamily="18" charset="0"/>
              <a:cs typeface="Times New Roman" pitchFamily="18" charset="0"/>
            </a:endParaRPr>
          </a:p>
          <a:p>
            <a:pPr lvl="0"/>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lvl="0"/>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grpSp>
        <p:nvGrpSpPr>
          <p:cNvPr id="6" name="Group 5"/>
          <p:cNvGrpSpPr/>
          <p:nvPr/>
        </p:nvGrpSpPr>
        <p:grpSpPr>
          <a:xfrm rot="21304047">
            <a:off x="1451994" y="4286918"/>
            <a:ext cx="5867400" cy="2122724"/>
            <a:chOff x="1124227" y="146974"/>
            <a:chExt cx="5113506" cy="2122724"/>
          </a:xfrm>
        </p:grpSpPr>
        <p:pic>
          <p:nvPicPr>
            <p:cNvPr id="4" name="Picture 2" descr="http://www.superguide.com.au/wp-content/Pixmac000084284866_forward.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323" t="10524" r="14323"/>
            <a:stretch/>
          </p:blipFill>
          <p:spPr bwMode="auto">
            <a:xfrm rot="5199851">
              <a:off x="2619618" y="-1348417"/>
              <a:ext cx="2122724" cy="511350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rot="5203268">
              <a:off x="2840037" y="-706438"/>
              <a:ext cx="923330" cy="4012605"/>
            </a:xfrm>
            <a:prstGeom prst="rect">
              <a:avLst/>
            </a:prstGeom>
            <a:noFill/>
          </p:spPr>
          <p:txBody>
            <a:bodyPr vert="vert270" wrap="square" rtlCol="0">
              <a:spAutoFit/>
            </a:bodyPr>
            <a:lstStyle/>
            <a:p>
              <a:r>
                <a:rPr lang="en-US" sz="4800" b="1" dirty="0" smtClean="0"/>
                <a:t>Way Forward</a:t>
              </a:r>
              <a:endParaRPr lang="en-US" sz="4800" b="1" dirty="0"/>
            </a:p>
          </p:txBody>
        </p:sp>
      </p:grpSp>
      <p:sp>
        <p:nvSpPr>
          <p:cNvPr id="7" name="Slide Number Placeholder 6"/>
          <p:cNvSpPr>
            <a:spLocks noGrp="1"/>
          </p:cNvSpPr>
          <p:nvPr>
            <p:ph type="sldNum" sz="quarter" idx="12"/>
          </p:nvPr>
        </p:nvSpPr>
        <p:spPr/>
        <p:txBody>
          <a:bodyPr/>
          <a:lstStyle/>
          <a:p>
            <a:fld id="{D8EFE8EA-D193-41BB-8E22-E54470098F13}" type="slidenum">
              <a:rPr lang="en-US" smtClean="0"/>
              <a:pPr/>
              <a:t>22</a:t>
            </a:fld>
            <a:endParaRPr lang="en-US"/>
          </a:p>
        </p:txBody>
      </p:sp>
    </p:spTree>
    <p:extLst>
      <p:ext uri="{BB962C8B-B14F-4D97-AF65-F5344CB8AC3E}">
        <p14:creationId xmlns="" xmlns:p14="http://schemas.microsoft.com/office/powerpoint/2010/main" val="225094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43000"/>
            <a:ext cx="8229600" cy="5334000"/>
          </a:xfrm>
        </p:spPr>
        <p:txBody>
          <a:bodyPr>
            <a:normAutofit fontScale="62500" lnSpcReduction="20000"/>
          </a:bodyPr>
          <a:lstStyle/>
          <a:p>
            <a:pPr>
              <a:spcBef>
                <a:spcPts val="1200"/>
              </a:spcBef>
              <a:spcAft>
                <a:spcPts val="600"/>
              </a:spcAft>
            </a:pPr>
            <a:r>
              <a:rPr lang="en-US" dirty="0" smtClean="0">
                <a:latin typeface="Times New Roman" pitchFamily="18" charset="0"/>
                <a:cs typeface="Times New Roman" pitchFamily="18" charset="0"/>
              </a:rPr>
              <a:t>Myanmar needs to open up for private sector involvement in Agriculture sector.</a:t>
            </a:r>
          </a:p>
          <a:p>
            <a:pPr>
              <a:spcBef>
                <a:spcPts val="1200"/>
              </a:spcBef>
              <a:spcAft>
                <a:spcPts val="600"/>
              </a:spcAft>
            </a:pPr>
            <a:r>
              <a:rPr lang="en-US" dirty="0" smtClean="0">
                <a:latin typeface="Times New Roman" pitchFamily="18" charset="0"/>
                <a:cs typeface="Times New Roman" pitchFamily="18" charset="0"/>
              </a:rPr>
              <a:t>National and International partners should invest the Agriculture sector as long term project.</a:t>
            </a:r>
            <a:endParaRPr lang="en-US" dirty="0">
              <a:latin typeface="Times New Roman" pitchFamily="18" charset="0"/>
              <a:cs typeface="Times New Roman" pitchFamily="18" charset="0"/>
            </a:endParaRPr>
          </a:p>
          <a:p>
            <a:pPr>
              <a:spcBef>
                <a:spcPts val="1200"/>
              </a:spcBef>
              <a:spcAft>
                <a:spcPts val="600"/>
              </a:spcAft>
            </a:pPr>
            <a:r>
              <a:rPr lang="en-US" dirty="0" smtClean="0">
                <a:latin typeface="Times New Roman" pitchFamily="18" charset="0"/>
                <a:cs typeface="Times New Roman" pitchFamily="18" charset="0"/>
              </a:rPr>
              <a:t>Private sector should look at win-win situation in Agriculture sector.</a:t>
            </a:r>
          </a:p>
          <a:p>
            <a:pPr>
              <a:spcBef>
                <a:spcPts val="1200"/>
              </a:spcBef>
              <a:spcAft>
                <a:spcPts val="600"/>
              </a:spcAft>
            </a:pPr>
            <a:r>
              <a:rPr lang="en-US" dirty="0" smtClean="0">
                <a:latin typeface="Times New Roman" pitchFamily="18" charset="0"/>
                <a:cs typeface="Times New Roman" pitchFamily="18" charset="0"/>
              </a:rPr>
              <a:t>Participation of farmers and their awareness is very important and urgently need to improve.</a:t>
            </a:r>
          </a:p>
          <a:p>
            <a:pPr>
              <a:spcBef>
                <a:spcPts val="1200"/>
              </a:spcBef>
              <a:spcAft>
                <a:spcPts val="600"/>
              </a:spcAft>
            </a:pPr>
            <a:r>
              <a:rPr lang="en-US" dirty="0" smtClean="0">
                <a:latin typeface="Times New Roman" pitchFamily="18" charset="0"/>
                <a:cs typeface="Times New Roman" pitchFamily="18" charset="0"/>
              </a:rPr>
              <a:t>The policy, law and regulation should be flexible and easy to amend with situation.</a:t>
            </a:r>
          </a:p>
          <a:p>
            <a:pPr>
              <a:spcBef>
                <a:spcPts val="1200"/>
              </a:spcBef>
              <a:spcAft>
                <a:spcPts val="600"/>
              </a:spcAft>
            </a:pPr>
            <a:r>
              <a:rPr lang="en-US" dirty="0" smtClean="0">
                <a:latin typeface="Times New Roman" pitchFamily="18" charset="0"/>
                <a:cs typeface="Times New Roman" pitchFamily="18" charset="0"/>
              </a:rPr>
              <a:t>Also should be uniform with international standard.</a:t>
            </a:r>
          </a:p>
          <a:p>
            <a:pPr>
              <a:spcBef>
                <a:spcPts val="1200"/>
              </a:spcBef>
              <a:spcAft>
                <a:spcPts val="600"/>
              </a:spcAft>
            </a:pPr>
            <a:r>
              <a:rPr lang="en-US" dirty="0" smtClean="0">
                <a:latin typeface="Times New Roman" pitchFamily="18" charset="0"/>
                <a:cs typeface="Times New Roman" pitchFamily="18" charset="0"/>
              </a:rPr>
              <a:t>Government sector implementing alone is heavy load for many seed class production and planning  hand over to private sector.</a:t>
            </a:r>
          </a:p>
          <a:p>
            <a:pPr>
              <a:spcBef>
                <a:spcPts val="1200"/>
              </a:spcBef>
              <a:spcAft>
                <a:spcPts val="600"/>
              </a:spcAft>
            </a:pPr>
            <a:r>
              <a:rPr lang="en-US" dirty="0" smtClean="0">
                <a:latin typeface="Times New Roman" pitchFamily="18" charset="0"/>
                <a:cs typeface="Times New Roman" pitchFamily="18" charset="0"/>
              </a:rPr>
              <a:t>Technology and human resource is available but need to upgrade with international standard.</a:t>
            </a:r>
            <a:endParaRPr lang="en-US" dirty="0">
              <a:latin typeface="Times New Roman" pitchFamily="18" charset="0"/>
              <a:cs typeface="Times New Roman" pitchFamily="18" charset="0"/>
            </a:endParaRPr>
          </a:p>
        </p:txBody>
      </p:sp>
      <p:sp>
        <p:nvSpPr>
          <p:cNvPr id="6" name="Rectangle 5"/>
          <p:cNvSpPr/>
          <p:nvPr/>
        </p:nvSpPr>
        <p:spPr>
          <a:xfrm>
            <a:off x="457200" y="3810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Conclusion</a:t>
            </a:r>
          </a:p>
        </p:txBody>
      </p:sp>
      <p:sp>
        <p:nvSpPr>
          <p:cNvPr id="4" name="Slide Number Placeholder 3"/>
          <p:cNvSpPr>
            <a:spLocks noGrp="1"/>
          </p:cNvSpPr>
          <p:nvPr>
            <p:ph type="sldNum" sz="quarter" idx="12"/>
          </p:nvPr>
        </p:nvSpPr>
        <p:spPr/>
        <p:txBody>
          <a:bodyPr/>
          <a:lstStyle/>
          <a:p>
            <a:fld id="{D8EFE8EA-D193-41BB-8E22-E54470098F13}" type="slidenum">
              <a:rPr lang="en-US" smtClean="0"/>
              <a:pPr/>
              <a:t>23</a:t>
            </a:fld>
            <a:endParaRPr lang="en-US"/>
          </a:p>
        </p:txBody>
      </p:sp>
    </p:spTree>
    <p:extLst>
      <p:ext uri="{BB962C8B-B14F-4D97-AF65-F5344CB8AC3E}">
        <p14:creationId xmlns="" xmlns:p14="http://schemas.microsoft.com/office/powerpoint/2010/main" val="77104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ESE\Desktop\15.11.13\Mr.President (15-11-13)\DSC_0758.JPG"/>
          <p:cNvPicPr>
            <a:picLocks noChangeAspect="1" noChangeArrowheads="1"/>
          </p:cNvPicPr>
          <p:nvPr/>
        </p:nvPicPr>
        <p:blipFill>
          <a:blip r:embed="rId3" cstate="print">
            <a:lum bright="-10000" contrast="20000"/>
          </a:blip>
          <a:srcRect/>
          <a:stretch>
            <a:fillRect/>
          </a:stretch>
        </p:blipFill>
        <p:spPr bwMode="auto">
          <a:xfrm>
            <a:off x="152400" y="0"/>
            <a:ext cx="9144000" cy="6858000"/>
          </a:xfrm>
          <a:prstGeom prst="rect">
            <a:avLst/>
          </a:prstGeom>
          <a:noFill/>
          <a:ln w="9525">
            <a:noFill/>
            <a:miter lim="800000"/>
            <a:headEnd/>
            <a:tailEnd/>
          </a:ln>
        </p:spPr>
      </p:pic>
      <p:sp>
        <p:nvSpPr>
          <p:cNvPr id="7" name="Rectangle 6"/>
          <p:cNvSpPr/>
          <p:nvPr/>
        </p:nvSpPr>
        <p:spPr>
          <a:xfrm>
            <a:off x="2286000" y="2209800"/>
            <a:ext cx="4572000" cy="1752600"/>
          </a:xfrm>
          <a:prstGeom prst="rect">
            <a:avLst/>
          </a:prstGeom>
          <a:noFill/>
          <a:ln>
            <a:noFill/>
          </a:ln>
          <a:effectLst>
            <a:outerShdw blurRad="50800" dist="38100" dir="10800000" algn="r" rotWithShape="0">
              <a:srgbClr val="C00000">
                <a:alpha val="40000"/>
              </a:srgbClr>
            </a:outerShdw>
          </a:effectLst>
        </p:spPr>
        <p:txBody>
          <a:bodyPr wrap="square" lIns="91440" tIns="45720" rIns="91440" bIns="45720">
            <a:prstTxWarp prst="textCanDown">
              <a:avLst/>
            </a:prstTxWarp>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yanmar3" pitchFamily="18" charset="0"/>
                <a:cs typeface="Myanmar3" pitchFamily="18" charset="0"/>
              </a:rPr>
              <a:t>Thank you for your kind Attention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yanmar3" pitchFamily="18" charset="0"/>
              <a:cs typeface="Myanmar3" pitchFamily="18" charset="0"/>
            </a:endParaRPr>
          </a:p>
        </p:txBody>
      </p:sp>
      <p:sp>
        <p:nvSpPr>
          <p:cNvPr id="5" name="Slide Number Placeholder 4"/>
          <p:cNvSpPr>
            <a:spLocks noGrp="1"/>
          </p:cNvSpPr>
          <p:nvPr>
            <p:ph type="sldNum" sz="quarter" idx="12"/>
          </p:nvPr>
        </p:nvSpPr>
        <p:spPr/>
        <p:txBody>
          <a:bodyPr/>
          <a:lstStyle/>
          <a:p>
            <a:fld id="{D8EFE8EA-D193-41BB-8E22-E54470098F13}"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sgupta\AppData\Local\Microsoft\Windows\Temporary Internet Files\Content.Outlook\5C9XVXIZ\12-1-rice-facts3.jpg"/>
          <p:cNvPicPr>
            <a:picLocks noGrp="1" noChangeAspect="1" noChangeArrowheads="1"/>
          </p:cNvPicPr>
          <p:nvPr>
            <p:ph idx="1"/>
          </p:nvPr>
        </p:nvPicPr>
        <p:blipFill>
          <a:blip r:embed="rId2" cstate="print"/>
          <a:srcRect/>
          <a:stretch>
            <a:fillRect/>
          </a:stretch>
        </p:blipFill>
        <p:spPr bwMode="auto">
          <a:xfrm>
            <a:off x="0" y="1676400"/>
            <a:ext cx="9144000" cy="4525963"/>
          </a:xfrm>
          <a:prstGeom prst="rect">
            <a:avLst/>
          </a:prstGeom>
          <a:noFill/>
        </p:spPr>
      </p:pic>
      <p:sp>
        <p:nvSpPr>
          <p:cNvPr id="5" name="TextBox 4"/>
          <p:cNvSpPr txBox="1"/>
          <p:nvPr/>
        </p:nvSpPr>
        <p:spPr>
          <a:xfrm>
            <a:off x="228600" y="5486400"/>
            <a:ext cx="685800" cy="369332"/>
          </a:xfrm>
          <a:prstGeom prst="rect">
            <a:avLst/>
          </a:prstGeom>
          <a:solidFill>
            <a:schemeClr val="bg1"/>
          </a:solidFill>
        </p:spPr>
        <p:txBody>
          <a:bodyPr wrap="square" rtlCol="0">
            <a:spAutoFit/>
          </a:bodyPr>
          <a:lstStyle/>
          <a:p>
            <a:endParaRPr lang="en-US" dirty="0"/>
          </a:p>
        </p:txBody>
      </p:sp>
      <p:sp>
        <p:nvSpPr>
          <p:cNvPr id="6" name="Rectangle 5"/>
          <p:cNvSpPr/>
          <p:nvPr/>
        </p:nvSpPr>
        <p:spPr>
          <a:xfrm>
            <a:off x="609600" y="762000"/>
            <a:ext cx="6477000" cy="507831"/>
          </a:xfrm>
          <a:prstGeom prst="rect">
            <a:avLst/>
          </a:prstGeom>
        </p:spPr>
        <p:txBody>
          <a:bodyPr wrap="square">
            <a:spAutoFit/>
          </a:bodyPr>
          <a:lstStyle/>
          <a:p>
            <a:pPr algn="just">
              <a:buNone/>
            </a:pPr>
            <a:r>
              <a:rPr lang="en-US" sz="2700" b="1" i="1" u="sng" dirty="0" smtClean="0">
                <a:solidFill>
                  <a:srgbClr val="FF0000"/>
                </a:solidFill>
                <a:latin typeface="Times New Roman" pitchFamily="18" charset="0"/>
                <a:cs typeface="Times New Roman" pitchFamily="18" charset="0"/>
              </a:rPr>
              <a:t>Global Rice Consumption is Speed up </a:t>
            </a:r>
          </a:p>
        </p:txBody>
      </p:sp>
      <p:sp>
        <p:nvSpPr>
          <p:cNvPr id="7" name="Slide Number Placeholder 6"/>
          <p:cNvSpPr>
            <a:spLocks noGrp="1"/>
          </p:cNvSpPr>
          <p:nvPr>
            <p:ph type="sldNum" sz="quarter" idx="12"/>
          </p:nvPr>
        </p:nvSpPr>
        <p:spPr/>
        <p:txBody>
          <a:bodyPr/>
          <a:lstStyle/>
          <a:p>
            <a:fld id="{D30A611F-4702-43EB-A78E-6D77188B178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16873"/>
          <a:stretch>
            <a:fillRect/>
          </a:stretch>
        </p:blipFill>
        <p:spPr bwMode="auto">
          <a:xfrm>
            <a:off x="0" y="1600200"/>
            <a:ext cx="9144000" cy="4129088"/>
          </a:xfrm>
          <a:prstGeom prst="rect">
            <a:avLst/>
          </a:prstGeom>
          <a:noFill/>
          <a:ln w="9525">
            <a:noFill/>
            <a:miter lim="800000"/>
            <a:headEnd/>
            <a:tailEnd/>
          </a:ln>
          <a:effectLst/>
        </p:spPr>
      </p:pic>
      <p:sp>
        <p:nvSpPr>
          <p:cNvPr id="3" name="Rectangle 2"/>
          <p:cNvSpPr/>
          <p:nvPr/>
        </p:nvSpPr>
        <p:spPr>
          <a:xfrm>
            <a:off x="762000" y="5715000"/>
            <a:ext cx="7848600" cy="646331"/>
          </a:xfrm>
          <a:prstGeom prst="rect">
            <a:avLst/>
          </a:prstGeom>
        </p:spPr>
        <p:txBody>
          <a:bodyPr wrap="square">
            <a:spAutoFit/>
          </a:bodyPr>
          <a:lstStyle/>
          <a:p>
            <a:r>
              <a:rPr lang="en-US" dirty="0" smtClean="0"/>
              <a:t>Source: </a:t>
            </a:r>
            <a:r>
              <a:rPr lang="en-US" dirty="0" err="1" smtClean="0"/>
              <a:t>Comtrade</a:t>
            </a:r>
            <a:r>
              <a:rPr lang="en-US" dirty="0" smtClean="0"/>
              <a:t> </a:t>
            </a:r>
          </a:p>
          <a:p>
            <a:r>
              <a:rPr lang="en-US" dirty="0" smtClean="0"/>
              <a:t>Saudi Arabia was the leading importer in 2014-15 followed by Iran and China </a:t>
            </a:r>
          </a:p>
        </p:txBody>
      </p:sp>
      <p:sp>
        <p:nvSpPr>
          <p:cNvPr id="4" name="Rectangle 3"/>
          <p:cNvSpPr/>
          <p:nvPr/>
        </p:nvSpPr>
        <p:spPr>
          <a:xfrm>
            <a:off x="609600" y="762000"/>
            <a:ext cx="6477000" cy="507831"/>
          </a:xfrm>
          <a:prstGeom prst="rect">
            <a:avLst/>
          </a:prstGeom>
        </p:spPr>
        <p:txBody>
          <a:bodyPr wrap="square">
            <a:spAutoFit/>
          </a:bodyPr>
          <a:lstStyle/>
          <a:p>
            <a:pPr algn="just">
              <a:buNone/>
            </a:pPr>
            <a:r>
              <a:rPr lang="en-US" sz="2700" b="1" i="1" u="sng" dirty="0" smtClean="0">
                <a:solidFill>
                  <a:srgbClr val="FF0000"/>
                </a:solidFill>
                <a:latin typeface="Times New Roman" pitchFamily="18" charset="0"/>
                <a:cs typeface="Times New Roman" pitchFamily="18" charset="0"/>
              </a:rPr>
              <a:t> Major Rice Importing Countries</a:t>
            </a:r>
          </a:p>
        </p:txBody>
      </p:sp>
      <p:sp>
        <p:nvSpPr>
          <p:cNvPr id="5" name="TextBox 4"/>
          <p:cNvSpPr txBox="1"/>
          <p:nvPr/>
        </p:nvSpPr>
        <p:spPr>
          <a:xfrm>
            <a:off x="609600" y="1295400"/>
            <a:ext cx="1143000" cy="369332"/>
          </a:xfrm>
          <a:prstGeom prst="rect">
            <a:avLst/>
          </a:prstGeom>
          <a:solidFill>
            <a:schemeClr val="bg1"/>
          </a:solidFill>
        </p:spPr>
        <p:txBody>
          <a:bodyPr wrap="square" rtlCol="0">
            <a:spAutoFit/>
          </a:bodyPr>
          <a:lstStyle/>
          <a:p>
            <a:r>
              <a:rPr lang="en-US" dirty="0" smtClean="0">
                <a:solidFill>
                  <a:srgbClr val="7030A0"/>
                </a:solidFill>
              </a:rPr>
              <a:t>Mil Ton</a:t>
            </a:r>
            <a:endParaRPr lang="en-US" dirty="0">
              <a:solidFill>
                <a:srgbClr val="7030A0"/>
              </a:solidFill>
            </a:endParaRPr>
          </a:p>
        </p:txBody>
      </p:sp>
      <p:sp>
        <p:nvSpPr>
          <p:cNvPr id="6" name="Slide Number Placeholder 5"/>
          <p:cNvSpPr>
            <a:spLocks noGrp="1"/>
          </p:cNvSpPr>
          <p:nvPr>
            <p:ph type="sldNum" sz="quarter" idx="12"/>
          </p:nvPr>
        </p:nvSpPr>
        <p:spPr/>
        <p:txBody>
          <a:bodyPr/>
          <a:lstStyle/>
          <a:p>
            <a:fld id="{D30A611F-4702-43EB-A78E-6D77188B1786}"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077200" cy="507831"/>
          </a:xfrm>
          <a:prstGeom prst="rect">
            <a:avLst/>
          </a:prstGeom>
        </p:spPr>
        <p:txBody>
          <a:bodyPr wrap="square">
            <a:spAutoFit/>
          </a:bodyPr>
          <a:lstStyle/>
          <a:p>
            <a:pPr algn="just">
              <a:buNone/>
            </a:pPr>
            <a:r>
              <a:rPr lang="en-US" sz="2700" b="1" i="1" u="sng" dirty="0" smtClean="0">
                <a:solidFill>
                  <a:srgbClr val="FF0000"/>
                </a:solidFill>
                <a:latin typeface="Times New Roman" pitchFamily="18" charset="0"/>
                <a:cs typeface="Times New Roman" pitchFamily="18" charset="0"/>
              </a:rPr>
              <a:t> Different Type of Rice Cultivation in Myanmar</a:t>
            </a:r>
          </a:p>
        </p:txBody>
      </p:sp>
      <p:sp>
        <p:nvSpPr>
          <p:cNvPr id="6" name="Rectangle 5"/>
          <p:cNvSpPr/>
          <p:nvPr/>
        </p:nvSpPr>
        <p:spPr>
          <a:xfrm>
            <a:off x="1371600" y="5715000"/>
            <a:ext cx="2196435" cy="461665"/>
          </a:xfrm>
          <a:prstGeom prst="rect">
            <a:avLst/>
          </a:prstGeom>
        </p:spPr>
        <p:txBody>
          <a:bodyPr wrap="none">
            <a:spAutoFit/>
          </a:bodyPr>
          <a:lstStyle/>
          <a:p>
            <a:pPr algn="ctr">
              <a:defRPr sz="1800" b="1" i="0" u="none" strike="noStrike" kern="1200" baseline="0">
                <a:solidFill>
                  <a:srgbClr val="000099"/>
                </a:solidFill>
                <a:latin typeface="Myanmar2" pitchFamily="34" charset="0"/>
                <a:ea typeface="+mn-ea"/>
                <a:cs typeface="Myanmar2" pitchFamily="34" charset="0"/>
              </a:defRPr>
            </a:pPr>
            <a:r>
              <a:rPr lang="en-US" sz="2400" dirty="0" smtClean="0">
                <a:solidFill>
                  <a:srgbClr val="000099"/>
                </a:solidFill>
                <a:latin typeface="Myanmar3" pitchFamily="18" charset="0"/>
                <a:ea typeface="Myanmar3" pitchFamily="18" charset="0"/>
              </a:rPr>
              <a:t>Monsoon Rice</a:t>
            </a:r>
            <a:endParaRPr lang="my-MM" sz="2400" dirty="0">
              <a:solidFill>
                <a:srgbClr val="000099"/>
              </a:solidFill>
              <a:latin typeface="Myanmar3" pitchFamily="18" charset="0"/>
              <a:ea typeface="Myanmar3" pitchFamily="18" charset="0"/>
            </a:endParaRPr>
          </a:p>
        </p:txBody>
      </p:sp>
      <p:sp>
        <p:nvSpPr>
          <p:cNvPr id="7" name="Rectangle 6"/>
          <p:cNvSpPr/>
          <p:nvPr/>
        </p:nvSpPr>
        <p:spPr>
          <a:xfrm>
            <a:off x="5715000" y="5791200"/>
            <a:ext cx="2061783" cy="461665"/>
          </a:xfrm>
          <a:prstGeom prst="rect">
            <a:avLst/>
          </a:prstGeom>
        </p:spPr>
        <p:txBody>
          <a:bodyPr wrap="none">
            <a:spAutoFit/>
          </a:bodyPr>
          <a:lstStyle/>
          <a:p>
            <a:pPr algn="ctr">
              <a:defRPr sz="1800" b="1" i="0" u="none" strike="noStrike" kern="1200" baseline="0">
                <a:solidFill>
                  <a:srgbClr val="FF0000"/>
                </a:solidFill>
                <a:latin typeface="Myanmar3" pitchFamily="18" charset="0"/>
                <a:ea typeface="Myanmar3" pitchFamily="18" charset="0"/>
                <a:cs typeface="Myanmar3" pitchFamily="18" charset="0"/>
              </a:defRPr>
            </a:pPr>
            <a:r>
              <a:rPr lang="en-US" sz="2400" dirty="0" smtClean="0">
                <a:solidFill>
                  <a:srgbClr val="000099"/>
                </a:solidFill>
              </a:rPr>
              <a:t>Summer Rice</a:t>
            </a:r>
            <a:endParaRPr lang="my-MM" sz="2400" dirty="0">
              <a:solidFill>
                <a:srgbClr val="000099"/>
              </a:solidFill>
            </a:endParaRPr>
          </a:p>
        </p:txBody>
      </p:sp>
      <p:graphicFrame>
        <p:nvGraphicFramePr>
          <p:cNvPr id="8" name="Chart 7"/>
          <p:cNvGraphicFramePr/>
          <p:nvPr/>
        </p:nvGraphicFramePr>
        <p:xfrm>
          <a:off x="228600" y="1371600"/>
          <a:ext cx="45720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267200" y="1066800"/>
          <a:ext cx="487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D30A611F-4702-43EB-A78E-6D77188B178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2800" b="1" i="1" u="sng" dirty="0" smtClean="0">
                <a:solidFill>
                  <a:srgbClr val="FF0000"/>
                </a:solidFill>
                <a:latin typeface="Times New Roman" pitchFamily="18" charset="0"/>
                <a:cs typeface="Times New Roman" pitchFamily="18" charset="0"/>
              </a:rPr>
              <a:t>Harvested Area and production of Rice in Myanmar</a:t>
            </a:r>
            <a:endParaRPr lang="en-US" sz="2800" b="1" i="1" u="sng" dirty="0">
              <a:solidFill>
                <a:srgbClr val="FF0000"/>
              </a:solidFill>
              <a:latin typeface="Times New Roman" pitchFamily="18" charset="0"/>
              <a:cs typeface="Times New Roman" pitchFamily="18" charset="0"/>
            </a:endParaRPr>
          </a:p>
        </p:txBody>
      </p:sp>
      <p:graphicFrame>
        <p:nvGraphicFramePr>
          <p:cNvPr id="4" name="Chart 3"/>
          <p:cNvGraphicFramePr/>
          <p:nvPr/>
        </p:nvGraphicFramePr>
        <p:xfrm>
          <a:off x="762000" y="1066801"/>
          <a:ext cx="7162800" cy="2438399"/>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p:cNvSpPr>
            <a:spLocks noGrp="1"/>
          </p:cNvSpPr>
          <p:nvPr>
            <p:ph type="sldNum" sz="quarter" idx="12"/>
          </p:nvPr>
        </p:nvSpPr>
        <p:spPr/>
        <p:txBody>
          <a:bodyPr/>
          <a:lstStyle/>
          <a:p>
            <a:fld id="{D30A611F-4702-43EB-A78E-6D77188B1786}" type="slidenum">
              <a:rPr lang="en-US" smtClean="0"/>
              <a:pPr/>
              <a:t>6</a:t>
            </a:fld>
            <a:endParaRPr lang="en-US"/>
          </a:p>
        </p:txBody>
      </p:sp>
      <p:grpSp>
        <p:nvGrpSpPr>
          <p:cNvPr id="11" name="Group 12"/>
          <p:cNvGrpSpPr/>
          <p:nvPr/>
        </p:nvGrpSpPr>
        <p:grpSpPr>
          <a:xfrm>
            <a:off x="990600" y="3886200"/>
            <a:ext cx="7010400" cy="2743200"/>
            <a:chOff x="0" y="1066800"/>
            <a:chExt cx="9144000" cy="3829050"/>
          </a:xfrm>
        </p:grpSpPr>
        <p:graphicFrame>
          <p:nvGraphicFramePr>
            <p:cNvPr id="16" name="Chart 15"/>
            <p:cNvGraphicFramePr/>
            <p:nvPr/>
          </p:nvGraphicFramePr>
          <p:xfrm>
            <a:off x="0" y="1828800"/>
            <a:ext cx="4419600" cy="306705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p:cNvSpPr/>
            <p:nvPr/>
          </p:nvSpPr>
          <p:spPr>
            <a:xfrm>
              <a:off x="457199" y="1066800"/>
              <a:ext cx="3916019" cy="558487"/>
            </a:xfrm>
            <a:prstGeom prst="rect">
              <a:avLst/>
            </a:prstGeom>
          </p:spPr>
          <p:txBody>
            <a:bodyPr wrap="square">
              <a:spAutoFit/>
            </a:bodyPr>
            <a:lstStyle/>
            <a:p>
              <a:r>
                <a:rPr lang="en-US" sz="2000" b="1" dirty="0" smtClean="0">
                  <a:solidFill>
                    <a:srgbClr val="000099"/>
                  </a:solidFill>
                  <a:ea typeface="+mj-ea"/>
                  <a:cs typeface="Times New Roman" pitchFamily="18" charset="0"/>
                </a:rPr>
                <a:t>Hybrid Seed Production</a:t>
              </a:r>
              <a:endParaRPr lang="en-US" sz="1600" dirty="0">
                <a:solidFill>
                  <a:srgbClr val="000099"/>
                </a:solidFill>
              </a:endParaRPr>
            </a:p>
          </p:txBody>
        </p:sp>
        <p:graphicFrame>
          <p:nvGraphicFramePr>
            <p:cNvPr id="18" name="Chart 17"/>
            <p:cNvGraphicFramePr/>
            <p:nvPr/>
          </p:nvGraphicFramePr>
          <p:xfrm>
            <a:off x="4419600" y="1524000"/>
            <a:ext cx="47244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638799" y="1066800"/>
              <a:ext cx="3123333" cy="558487"/>
            </a:xfrm>
            <a:prstGeom prst="rect">
              <a:avLst/>
            </a:prstGeom>
          </p:spPr>
          <p:txBody>
            <a:bodyPr wrap="square">
              <a:spAutoFit/>
            </a:bodyPr>
            <a:lstStyle/>
            <a:p>
              <a:r>
                <a:rPr lang="en-US" sz="2000" b="1" dirty="0" smtClean="0">
                  <a:solidFill>
                    <a:srgbClr val="000099"/>
                  </a:solidFill>
                  <a:ea typeface="+mj-ea"/>
                  <a:cs typeface="Times New Roman" pitchFamily="18" charset="0"/>
                </a:rPr>
                <a:t>F1 Seed Production</a:t>
              </a:r>
              <a:endParaRPr lang="en-US" sz="1600" dirty="0">
                <a:solidFill>
                  <a:srgbClr val="000099"/>
                </a:solidFill>
              </a:endParaRPr>
            </a:p>
          </p:txBody>
        </p:sp>
      </p:grpSp>
      <p:sp>
        <p:nvSpPr>
          <p:cNvPr id="20" name="Rectangle 19"/>
          <p:cNvSpPr/>
          <p:nvPr/>
        </p:nvSpPr>
        <p:spPr>
          <a:xfrm>
            <a:off x="2667000" y="838200"/>
            <a:ext cx="2433102" cy="400110"/>
          </a:xfrm>
          <a:prstGeom prst="rect">
            <a:avLst/>
          </a:prstGeom>
        </p:spPr>
        <p:txBody>
          <a:bodyPr wrap="none">
            <a:spAutoFit/>
          </a:bodyPr>
          <a:lstStyle/>
          <a:p>
            <a:r>
              <a:rPr lang="en-US" sz="2000" b="1" dirty="0" smtClean="0">
                <a:solidFill>
                  <a:srgbClr val="000099"/>
                </a:solidFill>
                <a:ea typeface="+mj-ea"/>
                <a:cs typeface="Times New Roman" pitchFamily="18" charset="0"/>
              </a:rPr>
              <a:t>Total Rice Production</a:t>
            </a:r>
            <a:endParaRPr lang="en-US" sz="1600" dirty="0">
              <a:solidFill>
                <a:srgbClr val="0000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Quality Seed Demand  and Supply in Myanmar</a:t>
            </a:r>
          </a:p>
        </p:txBody>
      </p:sp>
      <p:graphicFrame>
        <p:nvGraphicFramePr>
          <p:cNvPr id="3" name="Table 2"/>
          <p:cNvGraphicFramePr>
            <a:graphicFrameLocks noGrp="1"/>
          </p:cNvGraphicFramePr>
          <p:nvPr/>
        </p:nvGraphicFramePr>
        <p:xfrm>
          <a:off x="990600" y="4038600"/>
          <a:ext cx="2451100" cy="247650"/>
        </p:xfrm>
        <a:graphic>
          <a:graphicData uri="http://schemas.openxmlformats.org/drawingml/2006/table">
            <a:tbl>
              <a:tblPr/>
              <a:tblGrid>
                <a:gridCol w="2451100"/>
              </a:tblGrid>
              <a:tr h="247650">
                <a:tc>
                  <a:txBody>
                    <a:bodyPr/>
                    <a:lstStyle/>
                    <a:p>
                      <a:pPr algn="ctr" fontAlgn="b"/>
                      <a:r>
                        <a:rPr lang="en-US" sz="1400" b="1" i="0" u="none" strike="noStrike" dirty="0">
                          <a:solidFill>
                            <a:srgbClr val="000000"/>
                          </a:solidFill>
                          <a:latin typeface="Myanmar3"/>
                        </a:rPr>
                        <a:t>RS</a:t>
                      </a:r>
                      <a:r>
                        <a:rPr lang="en-US" sz="1400" b="0" i="0" u="none" strike="noStrike" dirty="0">
                          <a:solidFill>
                            <a:srgbClr val="000000"/>
                          </a:solidFill>
                          <a:latin typeface="Myanmar3"/>
                        </a:rPr>
                        <a:t> </a:t>
                      </a:r>
                      <a:r>
                        <a:rPr lang="en-US" sz="1400" b="1" i="0" u="none" strike="noStrike" dirty="0">
                          <a:solidFill>
                            <a:srgbClr val="000000"/>
                          </a:solidFill>
                          <a:latin typeface="Myanmar3"/>
                        </a:rPr>
                        <a:t>Production</a:t>
                      </a:r>
                    </a:p>
                  </a:txBody>
                  <a:tcPr marL="0" marR="0" marT="0"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5715000" y="3962400"/>
          <a:ext cx="2197100" cy="247650"/>
        </p:xfrm>
        <a:graphic>
          <a:graphicData uri="http://schemas.openxmlformats.org/drawingml/2006/table">
            <a:tbl>
              <a:tblPr/>
              <a:tblGrid>
                <a:gridCol w="2197100"/>
              </a:tblGrid>
              <a:tr h="247650">
                <a:tc>
                  <a:txBody>
                    <a:bodyPr/>
                    <a:lstStyle/>
                    <a:p>
                      <a:pPr algn="ctr" fontAlgn="b"/>
                      <a:r>
                        <a:rPr lang="en-US" sz="1400" b="1" i="0" u="none" strike="noStrike" dirty="0">
                          <a:solidFill>
                            <a:srgbClr val="000000"/>
                          </a:solidFill>
                          <a:latin typeface="Myanmar3"/>
                        </a:rPr>
                        <a:t>CS Production</a:t>
                      </a:r>
                    </a:p>
                  </a:txBody>
                  <a:tcPr marL="0" marR="0" marT="0" marB="0" anchor="b">
                    <a:lnL>
                      <a:noFill/>
                    </a:lnL>
                    <a:lnR>
                      <a:noFill/>
                    </a:lnR>
                    <a:lnT>
                      <a:noFill/>
                    </a:lnT>
                    <a:lnB>
                      <a:noFill/>
                    </a:lnB>
                  </a:tcPr>
                </a:tc>
              </a:tr>
            </a:tbl>
          </a:graphicData>
        </a:graphic>
      </p:graphicFrame>
      <p:graphicFrame>
        <p:nvGraphicFramePr>
          <p:cNvPr id="6" name="Chart 5"/>
          <p:cNvGraphicFramePr/>
          <p:nvPr/>
        </p:nvGraphicFramePr>
        <p:xfrm>
          <a:off x="228600" y="4267200"/>
          <a:ext cx="4267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419600" y="4267200"/>
          <a:ext cx="45720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D30A611F-4702-43EB-A78E-6D77188B1786}" type="slidenum">
              <a:rPr lang="en-US" smtClean="0"/>
              <a:pPr/>
              <a:t>7</a:t>
            </a:fld>
            <a:endParaRPr lang="en-US"/>
          </a:p>
        </p:txBody>
      </p:sp>
      <p:graphicFrame>
        <p:nvGraphicFramePr>
          <p:cNvPr id="10" name="Table 9"/>
          <p:cNvGraphicFramePr>
            <a:graphicFrameLocks noGrp="1"/>
          </p:cNvGraphicFramePr>
          <p:nvPr/>
        </p:nvGraphicFramePr>
        <p:xfrm>
          <a:off x="3352800" y="990600"/>
          <a:ext cx="2451100" cy="247650"/>
        </p:xfrm>
        <a:graphic>
          <a:graphicData uri="http://schemas.openxmlformats.org/drawingml/2006/table">
            <a:tbl>
              <a:tblPr/>
              <a:tblGrid>
                <a:gridCol w="2451100"/>
              </a:tblGrid>
              <a:tr h="247650">
                <a:tc>
                  <a:txBody>
                    <a:bodyPr/>
                    <a:lstStyle/>
                    <a:p>
                      <a:pPr algn="ctr" fontAlgn="b"/>
                      <a:r>
                        <a:rPr lang="en-US" sz="1400" b="1" i="0" u="none" strike="noStrike" dirty="0" smtClean="0">
                          <a:solidFill>
                            <a:srgbClr val="000000"/>
                          </a:solidFill>
                          <a:latin typeface="Myanmar3"/>
                        </a:rPr>
                        <a:t>Seed Demand</a:t>
                      </a:r>
                      <a:endParaRPr lang="en-US" sz="1400" b="1" i="0" u="none" strike="noStrike" dirty="0">
                        <a:solidFill>
                          <a:srgbClr val="000000"/>
                        </a:solidFill>
                        <a:latin typeface="Myanmar3"/>
                      </a:endParaRPr>
                    </a:p>
                  </a:txBody>
                  <a:tcPr marL="0" marR="0" marT="0" marB="0" anchor="b">
                    <a:lnL>
                      <a:noFill/>
                    </a:lnL>
                    <a:lnR>
                      <a:noFill/>
                    </a:lnR>
                    <a:lnT>
                      <a:noFill/>
                    </a:lnT>
                    <a:lnB>
                      <a:noFill/>
                    </a:lnB>
                  </a:tcPr>
                </a:tc>
              </a:tr>
            </a:tbl>
          </a:graphicData>
        </a:graphic>
      </p:graphicFrame>
      <p:graphicFrame>
        <p:nvGraphicFramePr>
          <p:cNvPr id="11" name="Chart 10"/>
          <p:cNvGraphicFramePr/>
          <p:nvPr/>
        </p:nvGraphicFramePr>
        <p:xfrm>
          <a:off x="1143000" y="1219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486400" y="1905000"/>
            <a:ext cx="685800" cy="307777"/>
          </a:xfrm>
          <a:prstGeom prst="rect">
            <a:avLst/>
          </a:prstGeom>
          <a:noFill/>
        </p:spPr>
        <p:txBody>
          <a:bodyPr wrap="square" rtlCol="0">
            <a:spAutoFit/>
          </a:bodyPr>
          <a:lstStyle/>
          <a:p>
            <a:r>
              <a:rPr lang="en-US" sz="1400" b="1" dirty="0" smtClean="0"/>
              <a:t>(Ton)</a:t>
            </a:r>
            <a:endParaRPr lang="en-US" sz="1400" b="1" dirty="0"/>
          </a:p>
        </p:txBody>
      </p:sp>
      <p:sp>
        <p:nvSpPr>
          <p:cNvPr id="13" name="TextBox 12"/>
          <p:cNvSpPr txBox="1"/>
          <p:nvPr/>
        </p:nvSpPr>
        <p:spPr>
          <a:xfrm>
            <a:off x="6400800" y="1219200"/>
            <a:ext cx="1981200" cy="2293799"/>
          </a:xfrm>
          <a:prstGeom prst="ellipse">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000" b="1" dirty="0" smtClean="0"/>
              <a:t>Can provide only 25.72% of Demand</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77470"/>
            <a:ext cx="9144000" cy="646331"/>
          </a:xfrm>
          <a:prstGeom prst="rect">
            <a:avLst/>
          </a:prstGeom>
        </p:spPr>
        <p:txBody>
          <a:bodyPr wrap="square">
            <a:spAutoFit/>
          </a:bodyPr>
          <a:lstStyle/>
          <a:p>
            <a:r>
              <a:rPr lang="en-US" dirty="0" smtClean="0"/>
              <a:t>Source : </a:t>
            </a:r>
            <a:r>
              <a:rPr lang="en-US" dirty="0" err="1" smtClean="0"/>
              <a:t>Comtrade</a:t>
            </a:r>
            <a:r>
              <a:rPr lang="en-US" dirty="0" smtClean="0"/>
              <a:t> </a:t>
            </a:r>
          </a:p>
          <a:p>
            <a:r>
              <a:rPr lang="en-US" dirty="0" smtClean="0"/>
              <a:t>India was the largest exporter of rice in 2014-15 followed by Thailand and Vietnam and Pakistan </a:t>
            </a:r>
          </a:p>
        </p:txBody>
      </p:sp>
      <p:sp>
        <p:nvSpPr>
          <p:cNvPr id="6" name="Rectangle 5"/>
          <p:cNvSpPr/>
          <p:nvPr/>
        </p:nvSpPr>
        <p:spPr>
          <a:xfrm>
            <a:off x="533400" y="254169"/>
            <a:ext cx="6477000" cy="507831"/>
          </a:xfrm>
          <a:prstGeom prst="rect">
            <a:avLst/>
          </a:prstGeom>
        </p:spPr>
        <p:txBody>
          <a:bodyPr wrap="square">
            <a:spAutoFit/>
          </a:bodyPr>
          <a:lstStyle/>
          <a:p>
            <a:pPr algn="just">
              <a:buNone/>
            </a:pPr>
            <a:r>
              <a:rPr lang="en-US" sz="2700" b="1" i="1" u="sng" dirty="0" smtClean="0">
                <a:solidFill>
                  <a:srgbClr val="FF0000"/>
                </a:solidFill>
                <a:latin typeface="Times New Roman" pitchFamily="18" charset="0"/>
                <a:cs typeface="Times New Roman" pitchFamily="18" charset="0"/>
              </a:rPr>
              <a:t> Major Rice Exporting Countries</a:t>
            </a:r>
          </a:p>
        </p:txBody>
      </p:sp>
      <p:grpSp>
        <p:nvGrpSpPr>
          <p:cNvPr id="2" name="Group 9"/>
          <p:cNvGrpSpPr/>
          <p:nvPr/>
        </p:nvGrpSpPr>
        <p:grpSpPr>
          <a:xfrm>
            <a:off x="0" y="1066800"/>
            <a:ext cx="9144000" cy="3962400"/>
            <a:chOff x="0" y="457201"/>
            <a:chExt cx="9144000" cy="3962400"/>
          </a:xfrm>
        </p:grpSpPr>
        <p:pic>
          <p:nvPicPr>
            <p:cNvPr id="1026" name="Picture 2"/>
            <p:cNvPicPr>
              <a:picLocks noChangeAspect="1" noChangeArrowheads="1"/>
            </p:cNvPicPr>
            <p:nvPr/>
          </p:nvPicPr>
          <p:blipFill>
            <a:blip r:embed="rId2"/>
            <a:srcRect t="12055"/>
            <a:stretch>
              <a:fillRect/>
            </a:stretch>
          </p:blipFill>
          <p:spPr bwMode="auto">
            <a:xfrm>
              <a:off x="0" y="457201"/>
              <a:ext cx="9144000" cy="3962400"/>
            </a:xfrm>
            <a:prstGeom prst="rect">
              <a:avLst/>
            </a:prstGeom>
            <a:noFill/>
            <a:ln w="9525">
              <a:noFill/>
              <a:miter lim="800000"/>
              <a:headEnd/>
              <a:tailEnd/>
            </a:ln>
            <a:effectLst/>
          </p:spPr>
        </p:pic>
        <p:sp>
          <p:nvSpPr>
            <p:cNvPr id="8" name="Rectangle 7"/>
            <p:cNvSpPr/>
            <p:nvPr/>
          </p:nvSpPr>
          <p:spPr>
            <a:xfrm rot="18968492">
              <a:off x="7818266" y="3519863"/>
              <a:ext cx="1058431" cy="338554"/>
            </a:xfrm>
            <a:prstGeom prst="rect">
              <a:avLst/>
            </a:prstGeom>
          </p:spPr>
          <p:txBody>
            <a:bodyPr wrap="none">
              <a:spAutoFit/>
            </a:bodyPr>
            <a:lstStyle/>
            <a:p>
              <a:r>
                <a:rPr lang="en-US" sz="1600" dirty="0" smtClean="0">
                  <a:solidFill>
                    <a:prstClr val="black"/>
                  </a:solidFill>
                </a:rPr>
                <a:t>Myanmar </a:t>
              </a:r>
              <a:endParaRPr lang="en-US" sz="1600" dirty="0"/>
            </a:p>
          </p:txBody>
        </p:sp>
        <p:graphicFrame>
          <p:nvGraphicFramePr>
            <p:cNvPr id="9" name="Chart 8"/>
            <p:cNvGraphicFramePr/>
            <p:nvPr/>
          </p:nvGraphicFramePr>
          <p:xfrm>
            <a:off x="8077200" y="2895600"/>
            <a:ext cx="762000" cy="533400"/>
          </p:xfrm>
          <a:graphic>
            <a:graphicData uri="http://schemas.openxmlformats.org/drawingml/2006/chart">
              <c:chart xmlns:c="http://schemas.openxmlformats.org/drawingml/2006/chart" xmlns:r="http://schemas.openxmlformats.org/officeDocument/2006/relationships" r:id="rId3"/>
            </a:graphicData>
          </a:graphic>
        </p:graphicFrame>
      </p:grpSp>
      <p:sp>
        <p:nvSpPr>
          <p:cNvPr id="5" name="TextBox 4"/>
          <p:cNvSpPr txBox="1"/>
          <p:nvPr/>
        </p:nvSpPr>
        <p:spPr>
          <a:xfrm>
            <a:off x="1066800" y="1154668"/>
            <a:ext cx="1143000" cy="369332"/>
          </a:xfrm>
          <a:prstGeom prst="rect">
            <a:avLst/>
          </a:prstGeom>
          <a:solidFill>
            <a:schemeClr val="bg1"/>
          </a:solidFill>
        </p:spPr>
        <p:txBody>
          <a:bodyPr wrap="square" rtlCol="0">
            <a:spAutoFit/>
          </a:bodyPr>
          <a:lstStyle/>
          <a:p>
            <a:r>
              <a:rPr lang="en-US" dirty="0" smtClean="0">
                <a:solidFill>
                  <a:srgbClr val="7030A0"/>
                </a:solidFill>
              </a:rPr>
              <a:t>Mil Ton</a:t>
            </a:r>
            <a:endParaRPr lang="en-US" dirty="0">
              <a:solidFill>
                <a:srgbClr val="7030A0"/>
              </a:solidFill>
            </a:endParaRPr>
          </a:p>
        </p:txBody>
      </p:sp>
      <p:sp>
        <p:nvSpPr>
          <p:cNvPr id="11" name="Slide Number Placeholder 10"/>
          <p:cNvSpPr>
            <a:spLocks noGrp="1"/>
          </p:cNvSpPr>
          <p:nvPr>
            <p:ph type="sldNum" sz="quarter" idx="12"/>
          </p:nvPr>
        </p:nvSpPr>
        <p:spPr/>
        <p:txBody>
          <a:bodyPr/>
          <a:lstStyle/>
          <a:p>
            <a:fld id="{D30A611F-4702-43EB-A78E-6D77188B1786}" type="slidenum">
              <a:rPr lang="en-US" smtClean="0"/>
              <a:pPr/>
              <a:t>8</a:t>
            </a:fld>
            <a:endParaRPr lang="en-US"/>
          </a:p>
        </p:txBody>
      </p:sp>
      <p:graphicFrame>
        <p:nvGraphicFramePr>
          <p:cNvPr id="10" name="Chart 9"/>
          <p:cNvGraphicFramePr/>
          <p:nvPr/>
        </p:nvGraphicFramePr>
        <p:xfrm>
          <a:off x="5181600" y="1066800"/>
          <a:ext cx="3810000" cy="1981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066799" y="1552658"/>
            <a:ext cx="3893051" cy="2451652"/>
          </a:xfrm>
          <a:prstGeom prst="triangle">
            <a:avLst>
              <a:gd name="adj" fmla="val 5086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Collaboration</a:t>
            </a:r>
            <a:endParaRPr lang="en-US" sz="2400" dirty="0"/>
          </a:p>
        </p:txBody>
      </p:sp>
      <p:sp>
        <p:nvSpPr>
          <p:cNvPr id="5" name="TextBox 4"/>
          <p:cNvSpPr txBox="1"/>
          <p:nvPr/>
        </p:nvSpPr>
        <p:spPr>
          <a:xfrm>
            <a:off x="2240279" y="995774"/>
            <a:ext cx="2440643" cy="584775"/>
          </a:xfrm>
          <a:prstGeom prst="rect">
            <a:avLst/>
          </a:prstGeom>
          <a:noFill/>
        </p:spPr>
        <p:txBody>
          <a:bodyPr wrap="square" rtlCol="0">
            <a:spAutoFit/>
          </a:bodyPr>
          <a:lstStyle/>
          <a:p>
            <a:r>
              <a:rPr lang="en-US" sz="3200" b="1" dirty="0" smtClean="0">
                <a:solidFill>
                  <a:srgbClr val="7030A0"/>
                </a:solidFill>
              </a:rPr>
              <a:t>Farmers</a:t>
            </a:r>
            <a:endParaRPr lang="en-US" sz="3200" b="1" dirty="0">
              <a:solidFill>
                <a:srgbClr val="7030A0"/>
              </a:solidFill>
            </a:endParaRPr>
          </a:p>
        </p:txBody>
      </p:sp>
      <p:sp>
        <p:nvSpPr>
          <p:cNvPr id="6" name="TextBox 5"/>
          <p:cNvSpPr txBox="1"/>
          <p:nvPr/>
        </p:nvSpPr>
        <p:spPr>
          <a:xfrm>
            <a:off x="457199" y="3951388"/>
            <a:ext cx="2620323" cy="523220"/>
          </a:xfrm>
          <a:prstGeom prst="rect">
            <a:avLst/>
          </a:prstGeom>
          <a:noFill/>
        </p:spPr>
        <p:txBody>
          <a:bodyPr wrap="square" rtlCol="0">
            <a:spAutoFit/>
          </a:bodyPr>
          <a:lstStyle/>
          <a:p>
            <a:r>
              <a:rPr lang="en-US" sz="2800" b="1" dirty="0" smtClean="0">
                <a:solidFill>
                  <a:srgbClr val="7030A0"/>
                </a:solidFill>
              </a:rPr>
              <a:t>Public </a:t>
            </a:r>
            <a:endParaRPr lang="en-US" sz="2800" b="1" dirty="0">
              <a:solidFill>
                <a:srgbClr val="7030A0"/>
              </a:solidFill>
            </a:endParaRPr>
          </a:p>
        </p:txBody>
      </p:sp>
      <p:sp>
        <p:nvSpPr>
          <p:cNvPr id="7" name="TextBox 6"/>
          <p:cNvSpPr txBox="1"/>
          <p:nvPr/>
        </p:nvSpPr>
        <p:spPr>
          <a:xfrm>
            <a:off x="4495799" y="3891374"/>
            <a:ext cx="1647060" cy="584775"/>
          </a:xfrm>
          <a:prstGeom prst="rect">
            <a:avLst/>
          </a:prstGeom>
          <a:noFill/>
        </p:spPr>
        <p:txBody>
          <a:bodyPr wrap="square" rtlCol="0">
            <a:spAutoFit/>
          </a:bodyPr>
          <a:lstStyle/>
          <a:p>
            <a:r>
              <a:rPr lang="en-US" sz="3200" b="1" dirty="0" smtClean="0">
                <a:solidFill>
                  <a:srgbClr val="7030A0"/>
                </a:solidFill>
              </a:rPr>
              <a:t>Private </a:t>
            </a:r>
            <a:endParaRPr lang="en-US" sz="3200" b="1" dirty="0">
              <a:solidFill>
                <a:srgbClr val="7030A0"/>
              </a:solidFill>
            </a:endParaRPr>
          </a:p>
        </p:txBody>
      </p:sp>
      <p:sp>
        <p:nvSpPr>
          <p:cNvPr id="8" name="Oval 7"/>
          <p:cNvSpPr/>
          <p:nvPr/>
        </p:nvSpPr>
        <p:spPr>
          <a:xfrm>
            <a:off x="304800" y="698242"/>
            <a:ext cx="5638799" cy="5321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399" y="1636981"/>
            <a:ext cx="3069521" cy="2768034"/>
          </a:xfrm>
          <a:prstGeom prst="ellipse">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Laws</a:t>
            </a:r>
            <a:endParaRPr lang="en-US" sz="4000" dirty="0">
              <a:solidFill>
                <a:schemeClr val="tx1"/>
              </a:solidFill>
            </a:endParaRPr>
          </a:p>
        </p:txBody>
      </p:sp>
      <p:sp>
        <p:nvSpPr>
          <p:cNvPr id="10" name="Oval 9"/>
          <p:cNvSpPr/>
          <p:nvPr/>
        </p:nvSpPr>
        <p:spPr>
          <a:xfrm>
            <a:off x="833804" y="1045748"/>
            <a:ext cx="2747596" cy="2688052"/>
          </a:xfrm>
          <a:prstGeom prst="ellipse">
            <a:avLst/>
          </a:prstGeom>
          <a:solidFill>
            <a:schemeClr val="accent4">
              <a:lumMod val="40000"/>
              <a:lumOff val="6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Policy</a:t>
            </a:r>
            <a:endParaRPr lang="en-US" sz="4000" dirty="0">
              <a:solidFill>
                <a:schemeClr val="tx1"/>
              </a:solidFill>
            </a:endParaRPr>
          </a:p>
        </p:txBody>
      </p:sp>
      <p:sp>
        <p:nvSpPr>
          <p:cNvPr id="11" name="Oval 10"/>
          <p:cNvSpPr/>
          <p:nvPr/>
        </p:nvSpPr>
        <p:spPr>
          <a:xfrm>
            <a:off x="1371599" y="3160981"/>
            <a:ext cx="3069521" cy="2768034"/>
          </a:xfrm>
          <a:prstGeom prst="ellipse">
            <a:avLst/>
          </a:prstGeom>
          <a:solidFill>
            <a:srgbClr val="FF0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Regulations</a:t>
            </a:r>
            <a:endParaRPr lang="en-US" sz="3200" dirty="0">
              <a:solidFill>
                <a:schemeClr val="tx1"/>
              </a:solidFill>
            </a:endParaRPr>
          </a:p>
        </p:txBody>
      </p:sp>
      <p:sp>
        <p:nvSpPr>
          <p:cNvPr id="12" name="Rounded Rectangle 11"/>
          <p:cNvSpPr/>
          <p:nvPr/>
        </p:nvSpPr>
        <p:spPr>
          <a:xfrm>
            <a:off x="457200" y="6248400"/>
            <a:ext cx="83058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Seed is the vital and fundamental food source for human being</a:t>
            </a:r>
            <a:endParaRPr lang="en-US" sz="2400" b="1" dirty="0"/>
          </a:p>
        </p:txBody>
      </p:sp>
      <p:sp>
        <p:nvSpPr>
          <p:cNvPr id="13" name="TextBox 12"/>
          <p:cNvSpPr txBox="1"/>
          <p:nvPr/>
        </p:nvSpPr>
        <p:spPr>
          <a:xfrm>
            <a:off x="5867401" y="926842"/>
            <a:ext cx="3200400" cy="5016758"/>
          </a:xfrm>
          <a:prstGeom prst="rect">
            <a:avLst/>
          </a:prstGeom>
          <a:noFill/>
        </p:spPr>
        <p:txBody>
          <a:bodyPr wrap="square" rtlCol="0">
            <a:spAutoFit/>
          </a:bodyPr>
          <a:lstStyle/>
          <a:p>
            <a:r>
              <a:rPr lang="en-US" sz="2000" b="1" u="sng" dirty="0" smtClean="0">
                <a:solidFill>
                  <a:srgbClr val="7030A0"/>
                </a:solidFill>
                <a:latin typeface="Times New Roman" pitchFamily="18" charset="0"/>
                <a:cs typeface="Times New Roman" pitchFamily="18" charset="0"/>
              </a:rPr>
              <a:t>Direct profit </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Seed Policy</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Seed Law</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Plant Varietal Protection law</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The Law of Protection of the farmer Rights and Enhancement of their Benefits</a:t>
            </a:r>
          </a:p>
          <a:p>
            <a:pPr marL="285750" indent="-285750">
              <a:buClr>
                <a:srgbClr val="7030A0"/>
              </a:buClr>
              <a:buSzPct val="80000"/>
              <a:buFont typeface="Wingdings" pitchFamily="2" charset="2"/>
              <a:buChar char="Ø"/>
            </a:pPr>
            <a:endParaRPr lang="en-US" sz="2000" dirty="0">
              <a:latin typeface="Times New Roman" pitchFamily="18" charset="0"/>
              <a:cs typeface="Times New Roman" pitchFamily="18" charset="0"/>
            </a:endParaRPr>
          </a:p>
          <a:p>
            <a:pPr>
              <a:buClr>
                <a:srgbClr val="7030A0"/>
              </a:buClr>
              <a:buSzPct val="80000"/>
            </a:pPr>
            <a:r>
              <a:rPr lang="en-US" sz="2000" b="1" u="sng" dirty="0" smtClean="0">
                <a:solidFill>
                  <a:srgbClr val="7030A0"/>
                </a:solidFill>
                <a:latin typeface="Times New Roman" pitchFamily="18" charset="0"/>
                <a:cs typeface="Times New Roman" pitchFamily="18" charset="0"/>
              </a:rPr>
              <a:t>Support</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Fertilizer Law</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Plant Pest</a:t>
            </a:r>
            <a:r>
              <a:rPr lang="en-US" sz="2000" baseline="0" dirty="0" smtClean="0">
                <a:latin typeface="Times New Roman" pitchFamily="18" charset="0"/>
                <a:cs typeface="Times New Roman" pitchFamily="18" charset="0"/>
              </a:rPr>
              <a:t> Quarantine Law</a:t>
            </a:r>
            <a:endParaRPr lang="en-US" sz="2000" dirty="0" smtClean="0">
              <a:latin typeface="Times New Roman" pitchFamily="18" charset="0"/>
              <a:cs typeface="Times New Roman" pitchFamily="18" charset="0"/>
            </a:endParaRP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Pesticide Law</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Farmland Law</a:t>
            </a:r>
          </a:p>
          <a:p>
            <a:pPr marL="285750" indent="-285750">
              <a:buClr>
                <a:srgbClr val="7030A0"/>
              </a:buClr>
              <a:buSzPct val="80000"/>
              <a:buFont typeface="Wingdings" pitchFamily="2" charset="2"/>
              <a:buChar char="Ø"/>
            </a:pPr>
            <a:r>
              <a:rPr lang="en-US" sz="2000" dirty="0" smtClean="0">
                <a:latin typeface="Times New Roman" pitchFamily="18" charset="0"/>
                <a:cs typeface="Times New Roman" pitchFamily="18" charset="0"/>
              </a:rPr>
              <a:t>Virgin land law</a:t>
            </a:r>
            <a:endParaRPr lang="en-US" sz="2000" dirty="0">
              <a:latin typeface="Times New Roman" pitchFamily="18" charset="0"/>
              <a:cs typeface="Times New Roman" pitchFamily="18" charset="0"/>
            </a:endParaRPr>
          </a:p>
        </p:txBody>
      </p:sp>
      <p:sp>
        <p:nvSpPr>
          <p:cNvPr id="14" name="Rectangle 13"/>
          <p:cNvSpPr/>
          <p:nvPr/>
        </p:nvSpPr>
        <p:spPr>
          <a:xfrm>
            <a:off x="381000" y="177969"/>
            <a:ext cx="8077200" cy="507831"/>
          </a:xfrm>
          <a:prstGeom prst="rect">
            <a:avLst/>
          </a:prstGeom>
        </p:spPr>
        <p:txBody>
          <a:bodyPr wrap="square">
            <a:spAutoFit/>
          </a:bodyPr>
          <a:lstStyle/>
          <a:p>
            <a:pPr algn="ctr">
              <a:buNone/>
            </a:pPr>
            <a:r>
              <a:rPr lang="en-US" sz="2700" b="1" i="1" u="sng" dirty="0" smtClean="0">
                <a:solidFill>
                  <a:srgbClr val="FF0000"/>
                </a:solidFill>
                <a:latin typeface="Times New Roman" pitchFamily="18" charset="0"/>
                <a:cs typeface="Times New Roman" pitchFamily="18" charset="0"/>
              </a:rPr>
              <a:t> Efforts on Seed Industry Development</a:t>
            </a:r>
          </a:p>
        </p:txBody>
      </p:sp>
    </p:spTree>
    <p:extLst>
      <p:ext uri="{BB962C8B-B14F-4D97-AF65-F5344CB8AC3E}">
        <p14:creationId xmlns="" xmlns:p14="http://schemas.microsoft.com/office/powerpoint/2010/main" val="34771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2327</Words>
  <Application>Microsoft Office PowerPoint</Application>
  <PresentationFormat>On-screen Show (4:3)</PresentationFormat>
  <Paragraphs>356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Introduction</vt:lpstr>
      <vt:lpstr>Slide 3</vt:lpstr>
      <vt:lpstr>Slide 4</vt:lpstr>
      <vt:lpstr>Slide 5</vt:lpstr>
      <vt:lpstr>Harvested Area and production of Rice in Myanmar</vt:lpstr>
      <vt:lpstr>Slide 7</vt:lpstr>
      <vt:lpstr>Slide 8</vt:lpstr>
      <vt:lpstr>Slide 9</vt:lpstr>
      <vt:lpstr>Slide 10</vt:lpstr>
      <vt:lpstr>Slide 11</vt:lpstr>
      <vt:lpstr>Seed Laws &amp; Related Laws  in Myanmar</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ESE</dc:creator>
  <cp:lastModifiedBy>ESE</cp:lastModifiedBy>
  <cp:revision>70</cp:revision>
  <dcterms:created xsi:type="dcterms:W3CDTF">2016-03-16T03:30:49Z</dcterms:created>
  <dcterms:modified xsi:type="dcterms:W3CDTF">2016-03-17T08:46:56Z</dcterms:modified>
</cp:coreProperties>
</file>